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71" r:id="rId10"/>
    <p:sldId id="269" r:id="rId11"/>
    <p:sldId id="270" r:id="rId12"/>
    <p:sldId id="268" r:id="rId13"/>
    <p:sldId id="272" r:id="rId14"/>
    <p:sldId id="273" r:id="rId15"/>
    <p:sldId id="274" r:id="rId16"/>
    <p:sldId id="275" r:id="rId17"/>
    <p:sldId id="276" r:id="rId18"/>
    <p:sldId id="280" r:id="rId19"/>
    <p:sldId id="281" r:id="rId20"/>
    <p:sldId id="282" r:id="rId21"/>
    <p:sldId id="283" r:id="rId22"/>
    <p:sldId id="284" r:id="rId23"/>
    <p:sldId id="285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7" autoAdjust="0"/>
  </p:normalViewPr>
  <p:slideViewPr>
    <p:cSldViewPr showGuide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E6473-AB21-45F0-BE0B-382BF7E305E6}" type="datetimeFigureOut">
              <a:rPr lang="en-US" smtClean="0"/>
              <a:pPr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EABE2-AE99-4C8E-95D8-302D5A9CD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EABE2-AE99-4C8E-95D8-302D5A9CDA6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BD41A-19FA-4201-914A-FC1859FAEBBE}" type="datetimeFigureOut">
              <a:rPr lang="en-US" smtClean="0"/>
              <a:pPr/>
              <a:t>7/31/2025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BE941-13F4-4808-AE1F-87F8A60C986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357322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GOVT. DR. INDRAJEET SINGH COLLEGE AKALTARA</a:t>
            </a:r>
            <a:br>
              <a:rPr lang="en-IN" sz="2800" b="1" dirty="0">
                <a:solidFill>
                  <a:srgbClr val="FF0000"/>
                </a:solidFill>
              </a:rPr>
            </a:br>
            <a:endParaRPr lang="en-IN" sz="2800" b="1" u="sng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057400"/>
            <a:ext cx="8572560" cy="4371996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INDUCTION PROGRAM </a:t>
            </a:r>
          </a:p>
          <a:p>
            <a:r>
              <a:rPr lang="en-IN" sz="1900" dirty="0">
                <a:solidFill>
                  <a:srgbClr val="C00000"/>
                </a:solidFill>
              </a:rPr>
              <a:t>ON</a:t>
            </a:r>
          </a:p>
          <a:p>
            <a:r>
              <a:rPr lang="en-IN" b="1" u="sng" dirty="0">
                <a:solidFill>
                  <a:srgbClr val="00B050"/>
                </a:solidFill>
              </a:rPr>
              <a:t>CURRICULUM FRAMEWORK (AS PER NEP)</a:t>
            </a:r>
          </a:p>
          <a:p>
            <a:r>
              <a:rPr lang="en-IN" sz="2600" b="1" dirty="0">
                <a:solidFill>
                  <a:srgbClr val="00B0F0"/>
                </a:solidFill>
              </a:rPr>
              <a:t>FOR THE AWARENESS  OF THE STUDENTS OF </a:t>
            </a:r>
            <a:r>
              <a:rPr lang="en-US" altLang="en-IN" sz="2600" b="1" dirty="0">
                <a:solidFill>
                  <a:srgbClr val="00B0F0"/>
                </a:solidFill>
              </a:rPr>
              <a:t>UG</a:t>
            </a:r>
            <a:r>
              <a:rPr lang="en-IN" sz="2600" b="1" dirty="0">
                <a:solidFill>
                  <a:srgbClr val="00B0F0"/>
                </a:solidFill>
              </a:rPr>
              <a:t> I SEMESTER</a:t>
            </a:r>
          </a:p>
          <a:p>
            <a:endParaRPr lang="en-IN" sz="2000" b="1" dirty="0">
              <a:solidFill>
                <a:srgbClr val="002060"/>
              </a:solidFill>
            </a:endParaRPr>
          </a:p>
          <a:p>
            <a:endParaRPr lang="en-IN" sz="2400" dirty="0">
              <a:solidFill>
                <a:srgbClr val="FFC000"/>
              </a:solidFill>
            </a:endParaRPr>
          </a:p>
          <a:p>
            <a:r>
              <a:rPr lang="en-IN" sz="2400" dirty="0">
                <a:solidFill>
                  <a:srgbClr val="FFC000"/>
                </a:solidFill>
              </a:rPr>
              <a:t>DATE</a:t>
            </a:r>
            <a:r>
              <a:rPr lang="en-IN" sz="2400">
                <a:solidFill>
                  <a:srgbClr val="FFC000"/>
                </a:solidFill>
              </a:rPr>
              <a:t>: 05.08.2025</a:t>
            </a:r>
            <a:endParaRPr lang="en-IN" sz="2400" dirty="0">
              <a:solidFill>
                <a:srgbClr val="FFC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4" y="214290"/>
            <a:ext cx="1562235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9535" y="605790"/>
            <a:ext cx="5176520" cy="280924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b="1">
              <a:solidFill>
                <a:srgbClr val="0070C0"/>
              </a:solidFill>
            </a:endParaRPr>
          </a:p>
          <a:p>
            <a:pPr algn="ctr"/>
            <a:r>
              <a:rPr lang="en-US" sz="4400" b="1">
                <a:solidFill>
                  <a:srgbClr val="0070C0"/>
                </a:solidFill>
              </a:rPr>
              <a:t>Internal </a:t>
            </a:r>
          </a:p>
          <a:p>
            <a:pPr algn="ctr"/>
            <a:r>
              <a:rPr lang="en-US" sz="4400" b="1">
                <a:solidFill>
                  <a:srgbClr val="0070C0"/>
                </a:solidFill>
                <a:sym typeface="+mn-ea"/>
              </a:rPr>
              <a:t>Assessment</a:t>
            </a:r>
            <a:endParaRPr lang="en-US" sz="4400" b="1">
              <a:solidFill>
                <a:srgbClr val="0070C0"/>
              </a:solidFill>
            </a:endParaRPr>
          </a:p>
          <a:p>
            <a:pPr algn="ctr"/>
            <a:r>
              <a:rPr lang="en-US" sz="4400" b="1">
                <a:solidFill>
                  <a:srgbClr val="0070C0"/>
                </a:solidFill>
              </a:rPr>
              <a:t>30% 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8900" y="3816985"/>
            <a:ext cx="5177790" cy="262318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accent6"/>
                </a:solidFill>
              </a:rPr>
              <a:t>End Semester</a:t>
            </a:r>
          </a:p>
          <a:p>
            <a:pPr algn="ctr"/>
            <a:r>
              <a:rPr lang="en-US" sz="4000" b="1">
                <a:solidFill>
                  <a:schemeClr val="accent6"/>
                </a:solidFill>
              </a:rPr>
              <a:t>Examination</a:t>
            </a:r>
          </a:p>
          <a:p>
            <a:pPr algn="ctr"/>
            <a:r>
              <a:rPr lang="en-US" sz="4000" b="1">
                <a:solidFill>
                  <a:schemeClr val="accent6"/>
                </a:solidFill>
              </a:rPr>
              <a:t>70%</a:t>
            </a:r>
          </a:p>
        </p:txBody>
      </p:sp>
      <p:sp>
        <p:nvSpPr>
          <p:cNvPr id="6" name="Right Arrow 5"/>
          <p:cNvSpPr/>
          <p:nvPr/>
        </p:nvSpPr>
        <p:spPr>
          <a:xfrm>
            <a:off x="5292090" y="1772285"/>
            <a:ext cx="1151890" cy="36004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292090" y="4869180"/>
            <a:ext cx="1148715" cy="36004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6493510" y="1329690"/>
            <a:ext cx="2366010" cy="1231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3200" b="1">
                <a:solidFill>
                  <a:schemeClr val="accent6"/>
                </a:solidFill>
              </a:rPr>
              <a:t>By</a:t>
            </a:r>
          </a:p>
          <a:p>
            <a:pPr algn="ctr"/>
            <a:r>
              <a:rPr lang="en-US" sz="3200" b="1">
                <a:solidFill>
                  <a:schemeClr val="accent6"/>
                </a:solidFill>
              </a:rPr>
              <a:t>College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6490335" y="4435475"/>
            <a:ext cx="2387600" cy="11093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2800" b="1">
                <a:solidFill>
                  <a:srgbClr val="0070C0"/>
                </a:solidFill>
              </a:rPr>
              <a:t>By</a:t>
            </a:r>
          </a:p>
          <a:p>
            <a:pPr algn="ctr"/>
            <a:r>
              <a:rPr lang="en-US" sz="2800" b="1">
                <a:solidFill>
                  <a:srgbClr val="0070C0"/>
                </a:solidFill>
              </a:rPr>
              <a:t>University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115695" y="476250"/>
            <a:ext cx="7272655" cy="72009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INTERNAL ASSESSMENT (30%)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700020" y="1268730"/>
            <a:ext cx="2052320" cy="7918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787900" y="1268730"/>
            <a:ext cx="1872615" cy="7918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901190" y="2076450"/>
            <a:ext cx="1421765" cy="12242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70C0"/>
                </a:solidFill>
              </a:rPr>
              <a:t>20%</a:t>
            </a:r>
          </a:p>
        </p:txBody>
      </p:sp>
      <p:sp>
        <p:nvSpPr>
          <p:cNvPr id="9" name="Oval 8"/>
          <p:cNvSpPr/>
          <p:nvPr/>
        </p:nvSpPr>
        <p:spPr>
          <a:xfrm>
            <a:off x="6073775" y="2080260"/>
            <a:ext cx="1343025" cy="114554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70C0"/>
                </a:solidFill>
              </a:rPr>
              <a:t>10%</a:t>
            </a:r>
          </a:p>
        </p:txBody>
      </p:sp>
      <p:sp>
        <p:nvSpPr>
          <p:cNvPr id="10" name="Oval 9"/>
          <p:cNvSpPr/>
          <p:nvPr/>
        </p:nvSpPr>
        <p:spPr>
          <a:xfrm>
            <a:off x="467360" y="3664585"/>
            <a:ext cx="4176395" cy="168275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6"/>
                </a:solidFill>
              </a:rPr>
              <a:t>Quiz / Test Examination -Twice </a:t>
            </a:r>
          </a:p>
          <a:p>
            <a:pPr algn="ctr"/>
            <a:r>
              <a:rPr lang="en-US" sz="2400" b="1">
                <a:solidFill>
                  <a:schemeClr val="accent6"/>
                </a:solidFill>
              </a:rPr>
              <a:t>(Best of two)</a:t>
            </a:r>
          </a:p>
        </p:txBody>
      </p:sp>
      <p:sp>
        <p:nvSpPr>
          <p:cNvPr id="11" name="Oval 10"/>
          <p:cNvSpPr/>
          <p:nvPr/>
        </p:nvSpPr>
        <p:spPr>
          <a:xfrm>
            <a:off x="4906010" y="3663950"/>
            <a:ext cx="3876675" cy="168338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6"/>
                </a:solidFill>
              </a:rPr>
              <a:t>Seminar /</a:t>
            </a:r>
          </a:p>
          <a:p>
            <a:pPr algn="ctr"/>
            <a:r>
              <a:rPr lang="en-US" sz="2400" b="1">
                <a:solidFill>
                  <a:schemeClr val="accent6"/>
                </a:solidFill>
              </a:rPr>
              <a:t>Field/Project work </a:t>
            </a:r>
          </a:p>
          <a:p>
            <a:pPr algn="ctr"/>
            <a:r>
              <a:rPr lang="en-US" sz="2400" b="1">
                <a:solidFill>
                  <a:schemeClr val="accent6"/>
                </a:solidFill>
              </a:rPr>
              <a:t>Assignment</a:t>
            </a:r>
          </a:p>
        </p:txBody>
      </p:sp>
      <p:sp>
        <p:nvSpPr>
          <p:cNvPr id="12" name="Oval 11"/>
          <p:cNvSpPr/>
          <p:nvPr/>
        </p:nvSpPr>
        <p:spPr>
          <a:xfrm>
            <a:off x="4067810" y="5732780"/>
            <a:ext cx="1224280" cy="996950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30%</a:t>
            </a:r>
          </a:p>
        </p:txBody>
      </p:sp>
      <p:cxnSp>
        <p:nvCxnSpPr>
          <p:cNvPr id="13" name="Straight Arrow Connector 12"/>
          <p:cNvCxnSpPr>
            <a:stCxn id="7" idx="4"/>
          </p:cNvCxnSpPr>
          <p:nvPr/>
        </p:nvCxnSpPr>
        <p:spPr>
          <a:xfrm>
            <a:off x="2612390" y="3300730"/>
            <a:ext cx="15240" cy="344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4"/>
          </p:cNvCxnSpPr>
          <p:nvPr/>
        </p:nvCxnSpPr>
        <p:spPr>
          <a:xfrm flipH="1">
            <a:off x="6732270" y="3225800"/>
            <a:ext cx="13335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4"/>
          </p:cNvCxnSpPr>
          <p:nvPr/>
        </p:nvCxnSpPr>
        <p:spPr>
          <a:xfrm>
            <a:off x="2555875" y="5347335"/>
            <a:ext cx="1583690" cy="6013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4"/>
          </p:cNvCxnSpPr>
          <p:nvPr/>
        </p:nvCxnSpPr>
        <p:spPr>
          <a:xfrm flipH="1">
            <a:off x="5220335" y="5347335"/>
            <a:ext cx="1624330" cy="6737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259205" y="188595"/>
            <a:ext cx="6769100" cy="57594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/>
              <a:t> SEMESTER WISE PROMOTION</a:t>
            </a:r>
          </a:p>
        </p:txBody>
      </p:sp>
      <p:sp>
        <p:nvSpPr>
          <p:cNvPr id="5" name="Rectangles 4"/>
          <p:cNvSpPr/>
          <p:nvPr/>
        </p:nvSpPr>
        <p:spPr>
          <a:xfrm>
            <a:off x="79375" y="1047115"/>
            <a:ext cx="3526155" cy="869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6"/>
                </a:solidFill>
              </a:rPr>
              <a:t>Odd Semester: I / III / V</a:t>
            </a:r>
          </a:p>
          <a:p>
            <a:pPr algn="ctr"/>
            <a:r>
              <a:rPr lang="en-US" sz="2400" b="1">
                <a:solidFill>
                  <a:schemeClr val="accent6"/>
                </a:solidFill>
              </a:rPr>
              <a:t>(After Completion of CIA)</a:t>
            </a:r>
          </a:p>
        </p:txBody>
      </p:sp>
      <p:sp>
        <p:nvSpPr>
          <p:cNvPr id="6" name="Rectangles 5"/>
          <p:cNvSpPr/>
          <p:nvPr/>
        </p:nvSpPr>
        <p:spPr>
          <a:xfrm>
            <a:off x="5695950" y="1047115"/>
            <a:ext cx="3052445" cy="8699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accent6"/>
                </a:solidFill>
              </a:rPr>
              <a:t>Even Semester: </a:t>
            </a:r>
          </a:p>
          <a:p>
            <a:pPr algn="ctr"/>
            <a:r>
              <a:rPr lang="en-US" sz="2400" b="1">
                <a:solidFill>
                  <a:schemeClr val="accent6"/>
                </a:solidFill>
              </a:rPr>
              <a:t>II / IV / VI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554730" y="994410"/>
            <a:ext cx="2428240" cy="102489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70C0"/>
                </a:solidFill>
              </a:rPr>
              <a:t>Direct Promotion</a:t>
            </a:r>
          </a:p>
        </p:txBody>
      </p:sp>
      <p:sp>
        <p:nvSpPr>
          <p:cNvPr id="8" name="Rectangles 7"/>
          <p:cNvSpPr/>
          <p:nvPr/>
        </p:nvSpPr>
        <p:spPr>
          <a:xfrm>
            <a:off x="251460" y="2786058"/>
            <a:ext cx="2434590" cy="12858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6"/>
                </a:solidFill>
              </a:rPr>
              <a:t>Semester II</a:t>
            </a:r>
          </a:p>
        </p:txBody>
      </p:sp>
      <p:sp>
        <p:nvSpPr>
          <p:cNvPr id="9" name="Rectangles 8"/>
          <p:cNvSpPr/>
          <p:nvPr/>
        </p:nvSpPr>
        <p:spPr>
          <a:xfrm>
            <a:off x="6372225" y="2786058"/>
            <a:ext cx="2432685" cy="12144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6"/>
                </a:solidFill>
              </a:rPr>
              <a:t>Semester III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2481580" y="2500306"/>
            <a:ext cx="4104640" cy="192882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Earned min.50% Credit in </a:t>
            </a:r>
          </a:p>
          <a:p>
            <a:pPr algn="ctr"/>
            <a:r>
              <a:rPr lang="en-US" sz="2400" b="1" dirty="0">
                <a:solidFill>
                  <a:srgbClr val="0070C0"/>
                </a:solidFill>
              </a:rPr>
              <a:t>I + II Sem.</a:t>
            </a:r>
          </a:p>
        </p:txBody>
      </p:sp>
      <p:sp>
        <p:nvSpPr>
          <p:cNvPr id="12" name="Rectangles 11"/>
          <p:cNvSpPr/>
          <p:nvPr/>
        </p:nvSpPr>
        <p:spPr>
          <a:xfrm>
            <a:off x="6790055" y="5222240"/>
            <a:ext cx="2085340" cy="8204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accent6"/>
                </a:solidFill>
              </a:rPr>
              <a:t>Semester </a:t>
            </a:r>
          </a:p>
          <a:p>
            <a:pPr algn="ctr"/>
            <a:r>
              <a:rPr lang="en-US" sz="2800" b="1">
                <a:solidFill>
                  <a:schemeClr val="accent6"/>
                </a:solidFill>
              </a:rPr>
              <a:t>V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2065020" y="4532630"/>
            <a:ext cx="4912360" cy="219964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0070C0"/>
                </a:solidFill>
              </a:rPr>
              <a:t>Earned min.50% Credit in III + IV Sem.</a:t>
            </a:r>
            <a:endParaRPr lang="en-US" sz="2400" b="1">
              <a:solidFill>
                <a:srgbClr val="0070C0"/>
              </a:solidFill>
            </a:endParaRPr>
          </a:p>
          <a:p>
            <a:pPr algn="ctr"/>
            <a:r>
              <a:rPr lang="en-US" sz="2400" b="1">
                <a:solidFill>
                  <a:srgbClr val="0070C0"/>
                </a:solidFill>
              </a:rPr>
              <a:t>--- Must cleared I and II Sem.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251460" y="5290820"/>
            <a:ext cx="1868805" cy="744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accent6"/>
                </a:solidFill>
              </a:rPr>
              <a:t>Semester </a:t>
            </a:r>
          </a:p>
          <a:p>
            <a:pPr algn="ctr"/>
            <a:r>
              <a:rPr lang="en-US" sz="2800" b="1">
                <a:solidFill>
                  <a:schemeClr val="accent6"/>
                </a:solidFill>
              </a:rPr>
              <a:t>IV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7325" y="260351"/>
            <a:ext cx="8705850" cy="216851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/>
              <a:t> Any one can repeat the ESE to clear their backlog courses in co- respective ESE (Odd in odd &amp; Even in even only) </a:t>
            </a:r>
            <a:endParaRPr lang="en-US" sz="3200" b="1" dirty="0"/>
          </a:p>
        </p:txBody>
      </p:sp>
      <p:sp>
        <p:nvSpPr>
          <p:cNvPr id="5" name="Oval 4"/>
          <p:cNvSpPr/>
          <p:nvPr/>
        </p:nvSpPr>
        <p:spPr>
          <a:xfrm>
            <a:off x="1142976" y="2500306"/>
            <a:ext cx="7143799" cy="17145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>
                <a:solidFill>
                  <a:srgbClr val="0070C0"/>
                </a:solidFill>
              </a:rPr>
              <a:t>No Provision of Supplementary examination/ Revaluation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86690" y="4266565"/>
            <a:ext cx="8706485" cy="23837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/>
              <a:t>Provision of Special examination after declaration of the result of VI Semester  to clear any backlog course of V &amp; VI Semester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2845" y="142857"/>
          <a:ext cx="8786874" cy="6429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492">
                <a:tc gridSpan="3">
                  <a:txBody>
                    <a:bodyPr/>
                    <a:lstStyle/>
                    <a:p>
                      <a:pPr algn="ctr"/>
                      <a:r>
                        <a:rPr lang="en-IN" sz="2800" dirty="0"/>
                        <a:t>Letter  Grade  And Grade Point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% of Marks Obtained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Letter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</a:rPr>
                        <a:t>Grade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Above 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O    (Outstanding)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Above 80% to 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en-IN" sz="2800" b="1" baseline="30000" dirty="0">
                          <a:solidFill>
                            <a:srgbClr val="00B050"/>
                          </a:solidFill>
                        </a:rPr>
                        <a:t>+</a:t>
                      </a:r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   (Excellent)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Above 70% to 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A    (Very Good)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Above 60% to 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B</a:t>
                      </a:r>
                      <a:r>
                        <a:rPr lang="en-IN" sz="2800" b="1" baseline="30000" dirty="0">
                          <a:solidFill>
                            <a:srgbClr val="00B050"/>
                          </a:solidFill>
                        </a:rPr>
                        <a:t>+    </a:t>
                      </a:r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(Good)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Above 50% to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B    (Above Average)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Above 40% to 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C    (Average)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P    (Pass)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Below 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F    (Fail)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4492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Absent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b="1" dirty="0" err="1">
                          <a:solidFill>
                            <a:srgbClr val="00B050"/>
                          </a:solidFill>
                        </a:rPr>
                        <a:t>Ab</a:t>
                      </a:r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 (Absent)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2842" y="142848"/>
          <a:ext cx="8858316" cy="6572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45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2946">
                <a:tc gridSpan="6">
                  <a:txBody>
                    <a:bodyPr/>
                    <a:lstStyle/>
                    <a:p>
                      <a:pPr algn="ctr"/>
                      <a:r>
                        <a:rPr lang="en-IN" sz="3600" b="1" dirty="0"/>
                        <a:t>Computation  of  SGPA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1538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Letter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Grade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Credit Point (Credit x Grade)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800"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I SEM.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Course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FFFF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 x 8 =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I SEM.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Course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B</a:t>
                      </a:r>
                      <a:r>
                        <a:rPr lang="en-IN" sz="2400" b="1" baseline="30000" dirty="0">
                          <a:solidFill>
                            <a:srgbClr val="0070C0"/>
                          </a:solidFill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FFFF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  <a:r>
                        <a:rPr lang="en-IN" sz="2400" b="1" baseline="0" dirty="0">
                          <a:solidFill>
                            <a:srgbClr val="7030A0"/>
                          </a:solidFill>
                        </a:rPr>
                        <a:t> x 7 = 28</a:t>
                      </a:r>
                      <a:endParaRPr lang="en-IN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I SEM.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Course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FFFF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 x 6 = 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I SEM.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Course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FFFF0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 x 10 =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I SEM.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Course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FFFF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 x 5 =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I SEM.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Course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FFFF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 x 6 =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2942">
                <a:tc gridSpan="2">
                  <a:txBody>
                    <a:bodyPr/>
                    <a:lstStyle/>
                    <a:p>
                      <a:pPr algn="r"/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1504">
                <a:tc gridSpan="5">
                  <a:txBody>
                    <a:bodyPr/>
                    <a:lstStyle/>
                    <a:p>
                      <a:pPr algn="r"/>
                      <a:r>
                        <a:rPr lang="en-IN" sz="2400" b="1" dirty="0">
                          <a:solidFill>
                            <a:srgbClr val="002060"/>
                          </a:solidFill>
                        </a:rPr>
                        <a:t>SGPA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116/20  = 5.8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4284" y="214290"/>
          <a:ext cx="8715432" cy="611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438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3600" b="1" dirty="0"/>
                        <a:t>Computation  of  CGPA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172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B050"/>
                          </a:solidFill>
                        </a:rPr>
                        <a:t>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172"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CREDIT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CREDIT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CREDIT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CREDIT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CREDIT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CREDIT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0172"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SGPA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SGPA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SGPA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SGPA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SGPA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SGPA</a:t>
                      </a:r>
                    </a:p>
                    <a:p>
                      <a:pPr algn="ctr"/>
                      <a:r>
                        <a:rPr lang="en-IN" sz="2800" b="1" dirty="0">
                          <a:solidFill>
                            <a:srgbClr val="0070C0"/>
                          </a:solidFill>
                        </a:rPr>
                        <a:t>8.0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0172">
                <a:tc gridSpan="6"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FF0000"/>
                          </a:solidFill>
                        </a:rPr>
                        <a:t>CGPA = (7.3 +7.8 + 6.8 + 7.4 + 7.6 + 8.0) /6</a:t>
                      </a:r>
                      <a:r>
                        <a:rPr lang="en-IN" sz="2800" b="1" baseline="0" dirty="0">
                          <a:solidFill>
                            <a:srgbClr val="FF0000"/>
                          </a:solidFill>
                        </a:rPr>
                        <a:t> = 44.9/6 = 7.48</a:t>
                      </a:r>
                      <a:endParaRPr lang="en-IN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2852"/>
            <a:ext cx="70723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B.Sc. (MATHS GROUP)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4678" y="785794"/>
            <a:ext cx="257176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0070C0"/>
                </a:solidFill>
              </a:rPr>
              <a:t>I SEMESTER</a:t>
            </a:r>
          </a:p>
        </p:txBody>
      </p:sp>
      <p:sp>
        <p:nvSpPr>
          <p:cNvPr id="4" name="Oval 3"/>
          <p:cNvSpPr/>
          <p:nvPr/>
        </p:nvSpPr>
        <p:spPr>
          <a:xfrm>
            <a:off x="214282" y="1571612"/>
            <a:ext cx="1714512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DSC</a:t>
            </a:r>
          </a:p>
        </p:txBody>
      </p:sp>
      <p:sp>
        <p:nvSpPr>
          <p:cNvPr id="5" name="Oval 4"/>
          <p:cNvSpPr/>
          <p:nvPr/>
        </p:nvSpPr>
        <p:spPr>
          <a:xfrm>
            <a:off x="2500298" y="1571612"/>
            <a:ext cx="1857388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GE</a:t>
            </a:r>
          </a:p>
        </p:txBody>
      </p:sp>
      <p:sp>
        <p:nvSpPr>
          <p:cNvPr id="6" name="Oval 5"/>
          <p:cNvSpPr/>
          <p:nvPr/>
        </p:nvSpPr>
        <p:spPr>
          <a:xfrm>
            <a:off x="4714876" y="1571612"/>
            <a:ext cx="1785950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7" name="Oval 6"/>
          <p:cNvSpPr/>
          <p:nvPr/>
        </p:nvSpPr>
        <p:spPr>
          <a:xfrm>
            <a:off x="6858016" y="1571612"/>
            <a:ext cx="1928826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VAC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678893" y="-321495"/>
            <a:ext cx="285752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</p:cNvCxnSpPr>
          <p:nvPr/>
        </p:nvCxnSpPr>
        <p:spPr>
          <a:xfrm rot="5400000">
            <a:off x="3857620" y="857232"/>
            <a:ext cx="28575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 rot="16200000" flipH="1">
            <a:off x="6179355" y="-464371"/>
            <a:ext cx="28575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rot="16200000" flipH="1">
            <a:off x="4893471" y="821513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2844" y="2428868"/>
            <a:ext cx="1928794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MATHEMATICS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2844" y="3000372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PHYSICS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844" y="357187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CHEMISTRY</a:t>
            </a:r>
          </a:p>
        </p:txBody>
      </p:sp>
      <p:cxnSp>
        <p:nvCxnSpPr>
          <p:cNvPr id="27" name="Straight Connector 26"/>
          <p:cNvCxnSpPr>
            <a:stCxn id="20" idx="2"/>
            <a:endCxn id="21" idx="0"/>
          </p:cNvCxnSpPr>
          <p:nvPr/>
        </p:nvCxnSpPr>
        <p:spPr>
          <a:xfrm rot="16200000" flipH="1">
            <a:off x="1035811" y="2928926"/>
            <a:ext cx="142876" cy="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2"/>
            <a:endCxn id="22" idx="0"/>
          </p:cNvCxnSpPr>
          <p:nvPr/>
        </p:nvCxnSpPr>
        <p:spPr>
          <a:xfrm rot="5400000">
            <a:off x="1035819" y="350043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14546" y="2428869"/>
            <a:ext cx="2357454" cy="39087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Elementary Botany </a:t>
            </a:r>
          </a:p>
          <a:p>
            <a:r>
              <a:rPr lang="hi-IN" sz="1400" b="1" dirty="0">
                <a:solidFill>
                  <a:srgbClr val="00B050"/>
                </a:solidFill>
              </a:rPr>
              <a:t>हिंदी साहित्य का इतिहास </a:t>
            </a:r>
            <a:endParaRPr lang="en-IN" sz="1400" b="1" dirty="0">
              <a:solidFill>
                <a:srgbClr val="00B05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Basic of Economics</a:t>
            </a:r>
          </a:p>
          <a:p>
            <a:r>
              <a:rPr lang="en-IN" b="1" dirty="0">
                <a:solidFill>
                  <a:srgbClr val="0070C0"/>
                </a:solidFill>
              </a:rPr>
              <a:t>Introduction to study of English Literature</a:t>
            </a:r>
          </a:p>
          <a:p>
            <a:r>
              <a:rPr lang="en-IN" b="1" dirty="0">
                <a:solidFill>
                  <a:srgbClr val="FF0000"/>
                </a:solidFill>
              </a:rPr>
              <a:t>Introduction to Political Theory</a:t>
            </a:r>
          </a:p>
          <a:p>
            <a:r>
              <a:rPr lang="en-IN" b="1" dirty="0">
                <a:solidFill>
                  <a:srgbClr val="00B050"/>
                </a:solidFill>
              </a:rPr>
              <a:t>Introduction to sociology</a:t>
            </a:r>
          </a:p>
          <a:p>
            <a:r>
              <a:rPr lang="en-IN" b="1" dirty="0">
                <a:solidFill>
                  <a:srgbClr val="00B0F0"/>
                </a:solidFill>
              </a:rPr>
              <a:t>Fundamental of Accountancy</a:t>
            </a:r>
          </a:p>
          <a:p>
            <a:r>
              <a:rPr lang="en-IN" b="1" dirty="0">
                <a:solidFill>
                  <a:srgbClr val="002060"/>
                </a:solidFill>
              </a:rPr>
              <a:t>Business Law</a:t>
            </a:r>
          </a:p>
          <a:p>
            <a:r>
              <a:rPr lang="en-IN" b="1" dirty="0">
                <a:solidFill>
                  <a:srgbClr val="C00000"/>
                </a:solidFill>
              </a:rPr>
              <a:t>Business Economy</a:t>
            </a:r>
          </a:p>
          <a:p>
            <a:r>
              <a:rPr lang="en-IN" b="1" dirty="0">
                <a:solidFill>
                  <a:srgbClr val="0070C0"/>
                </a:solidFill>
              </a:rPr>
              <a:t>Life on Earth</a:t>
            </a:r>
            <a:endParaRPr lang="en-IN" dirty="0">
              <a:solidFill>
                <a:srgbClr val="0070C0"/>
              </a:solidFill>
            </a:endParaRPr>
          </a:p>
        </p:txBody>
      </p:sp>
      <p:cxnSp>
        <p:nvCxnSpPr>
          <p:cNvPr id="34" name="Straight Arrow Connector 33"/>
          <p:cNvCxnSpPr>
            <a:stCxn id="4" idx="4"/>
            <a:endCxn id="20" idx="0"/>
          </p:cNvCxnSpPr>
          <p:nvPr/>
        </p:nvCxnSpPr>
        <p:spPr>
          <a:xfrm rot="16200000" flipH="1">
            <a:off x="910794" y="2232421"/>
            <a:ext cx="357190" cy="35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32" idx="0"/>
          </p:cNvCxnSpPr>
          <p:nvPr/>
        </p:nvCxnSpPr>
        <p:spPr>
          <a:xfrm rot="5400000">
            <a:off x="3232538" y="2232414"/>
            <a:ext cx="357191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643756" y="2428868"/>
            <a:ext cx="1857388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English language</a:t>
            </a:r>
          </a:p>
        </p:txBody>
      </p:sp>
      <p:cxnSp>
        <p:nvCxnSpPr>
          <p:cNvPr id="41" name="Straight Arrow Connector 40"/>
          <p:cNvCxnSpPr>
            <a:stCxn id="6" idx="4"/>
            <a:endCxn id="37" idx="0"/>
          </p:cNvCxnSpPr>
          <p:nvPr/>
        </p:nvCxnSpPr>
        <p:spPr>
          <a:xfrm flipH="1">
            <a:off x="5572926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88125" y="2428875"/>
            <a:ext cx="2487295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0070C0"/>
                </a:solidFill>
              </a:rPr>
              <a:t>Chemistry in Daily Life</a:t>
            </a:r>
            <a:endParaRPr lang="en-IN" dirty="0"/>
          </a:p>
          <a:p>
            <a:r>
              <a:rPr lang="en-IN" b="1" dirty="0">
                <a:solidFill>
                  <a:srgbClr val="00B050"/>
                </a:solidFill>
              </a:rPr>
              <a:t>Basic mathematics and Logic</a:t>
            </a:r>
          </a:p>
          <a:p>
            <a:r>
              <a:rPr lang="en-IN" b="1" dirty="0">
                <a:solidFill>
                  <a:srgbClr val="FF0000"/>
                </a:solidFill>
              </a:rPr>
              <a:t>Renewable Energy and Energy Harvesting</a:t>
            </a:r>
          </a:p>
          <a:p>
            <a:r>
              <a:rPr lang="en-IN" b="1" dirty="0">
                <a:solidFill>
                  <a:srgbClr val="7030A0"/>
                </a:solidFill>
              </a:rPr>
              <a:t>Public Health and Hygiene </a:t>
            </a:r>
          </a:p>
          <a:p>
            <a:r>
              <a:rPr lang="en-IN" b="1" dirty="0">
                <a:solidFill>
                  <a:srgbClr val="00B0F0"/>
                </a:solidFill>
              </a:rPr>
              <a:t>Concept of Business</a:t>
            </a:r>
            <a:endParaRPr lang="en-IN" dirty="0"/>
          </a:p>
          <a:p>
            <a:r>
              <a:rPr lang="en-IN" b="1" dirty="0">
                <a:solidFill>
                  <a:srgbClr val="C00000"/>
                </a:solidFill>
              </a:rPr>
              <a:t>Herbal Plant and Human Health</a:t>
            </a:r>
          </a:p>
          <a:p>
            <a:r>
              <a:rPr lang="en-IN" b="1" dirty="0">
                <a:solidFill>
                  <a:srgbClr val="00B050"/>
                </a:solidFill>
              </a:rPr>
              <a:t>Indian Tradition and Values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Constitutional Values</a:t>
            </a:r>
          </a:p>
          <a:p>
            <a:r>
              <a:rPr lang="en-US" altLang="en-IN" b="1" dirty="0" err="1">
                <a:solidFill>
                  <a:schemeClr val="accent6"/>
                </a:solidFill>
              </a:rPr>
              <a:t>sambhashan</a:t>
            </a:r>
            <a:r>
              <a:rPr lang="en-US" altLang="en-IN" b="1" dirty="0">
                <a:solidFill>
                  <a:schemeClr val="accent6"/>
                </a:solidFill>
              </a:rPr>
              <a:t> </a:t>
            </a:r>
            <a:r>
              <a:rPr lang="en-US" altLang="en-IN" b="1" dirty="0" err="1">
                <a:solidFill>
                  <a:schemeClr val="accent6"/>
                </a:solidFill>
              </a:rPr>
              <a:t>kaushal</a:t>
            </a:r>
            <a:endParaRPr lang="en-US" altLang="en-IN" b="1" dirty="0">
              <a:solidFill>
                <a:schemeClr val="accent6"/>
              </a:solidFill>
            </a:endParaRPr>
          </a:p>
          <a:p>
            <a:r>
              <a:rPr lang="en-US" altLang="en-IN" b="1">
                <a:solidFill>
                  <a:srgbClr val="0070C0"/>
                </a:solidFill>
              </a:rPr>
              <a:t>Emotional Intelligence</a:t>
            </a:r>
          </a:p>
        </p:txBody>
      </p:sp>
      <p:cxnSp>
        <p:nvCxnSpPr>
          <p:cNvPr id="8" name="Straight Arrow Connector 7"/>
          <p:cNvCxnSpPr>
            <a:stCxn id="7" idx="4"/>
            <a:endCxn id="51" idx="0"/>
          </p:cNvCxnSpPr>
          <p:nvPr/>
        </p:nvCxnSpPr>
        <p:spPr>
          <a:xfrm rot="16200000" flipH="1">
            <a:off x="7648503" y="2245604"/>
            <a:ext cx="357197" cy="9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2852"/>
            <a:ext cx="70723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B.Sc. (MATHS GROUP)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4678" y="785794"/>
            <a:ext cx="257176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0070C0"/>
                </a:solidFill>
              </a:rPr>
              <a:t>I</a:t>
            </a:r>
            <a:r>
              <a:rPr lang="en-US" altLang="en-IN" sz="2400" b="1" dirty="0">
                <a:solidFill>
                  <a:srgbClr val="0070C0"/>
                </a:solidFill>
              </a:rPr>
              <a:t>I</a:t>
            </a:r>
            <a:r>
              <a:rPr lang="en-IN" sz="2400" b="1" dirty="0">
                <a:solidFill>
                  <a:srgbClr val="0070C0"/>
                </a:solidFill>
              </a:rPr>
              <a:t> SEMESTER</a:t>
            </a:r>
          </a:p>
        </p:txBody>
      </p:sp>
      <p:sp>
        <p:nvSpPr>
          <p:cNvPr id="4" name="Oval 3"/>
          <p:cNvSpPr/>
          <p:nvPr/>
        </p:nvSpPr>
        <p:spPr>
          <a:xfrm>
            <a:off x="214282" y="1571612"/>
            <a:ext cx="1714512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DSC</a:t>
            </a:r>
          </a:p>
        </p:txBody>
      </p:sp>
      <p:sp>
        <p:nvSpPr>
          <p:cNvPr id="5" name="Oval 4"/>
          <p:cNvSpPr/>
          <p:nvPr/>
        </p:nvSpPr>
        <p:spPr>
          <a:xfrm>
            <a:off x="2500298" y="1571612"/>
            <a:ext cx="1857388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GE</a:t>
            </a:r>
          </a:p>
        </p:txBody>
      </p:sp>
      <p:sp>
        <p:nvSpPr>
          <p:cNvPr id="6" name="Oval 5"/>
          <p:cNvSpPr/>
          <p:nvPr/>
        </p:nvSpPr>
        <p:spPr>
          <a:xfrm>
            <a:off x="4714876" y="1571612"/>
            <a:ext cx="1785950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7" name="Oval 6"/>
          <p:cNvSpPr/>
          <p:nvPr/>
        </p:nvSpPr>
        <p:spPr>
          <a:xfrm>
            <a:off x="6858016" y="1571612"/>
            <a:ext cx="1928826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sz="2400" b="1" dirty="0">
                <a:solidFill>
                  <a:srgbClr val="FF0000"/>
                </a:solidFill>
              </a:rPr>
              <a:t>SEC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678893" y="-321495"/>
            <a:ext cx="285752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</p:cNvCxnSpPr>
          <p:nvPr/>
        </p:nvCxnSpPr>
        <p:spPr>
          <a:xfrm rot="5400000">
            <a:off x="3857620" y="857232"/>
            <a:ext cx="28575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 rot="16200000" flipH="1">
            <a:off x="6179355" y="-464371"/>
            <a:ext cx="28575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rot="16200000" flipH="1">
            <a:off x="4893471" y="821513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2844" y="2428868"/>
            <a:ext cx="1928794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MATHEMATICS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2844" y="3000372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PHYSICS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844" y="357187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CHEMISTRY</a:t>
            </a:r>
          </a:p>
        </p:txBody>
      </p:sp>
      <p:cxnSp>
        <p:nvCxnSpPr>
          <p:cNvPr id="27" name="Straight Connector 26"/>
          <p:cNvCxnSpPr>
            <a:stCxn id="20" idx="2"/>
            <a:endCxn id="21" idx="0"/>
          </p:cNvCxnSpPr>
          <p:nvPr/>
        </p:nvCxnSpPr>
        <p:spPr>
          <a:xfrm rot="16200000" flipH="1">
            <a:off x="1035811" y="2928926"/>
            <a:ext cx="142876" cy="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2"/>
            <a:endCxn id="22" idx="0"/>
          </p:cNvCxnSpPr>
          <p:nvPr/>
        </p:nvCxnSpPr>
        <p:spPr>
          <a:xfrm rot="5400000">
            <a:off x="1035819" y="350043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14546" y="2428869"/>
            <a:ext cx="2357454" cy="39087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Elementary Botany </a:t>
            </a:r>
          </a:p>
          <a:p>
            <a:r>
              <a:rPr lang="hi-IN" sz="1400" b="1" dirty="0">
                <a:solidFill>
                  <a:srgbClr val="00B050"/>
                </a:solidFill>
              </a:rPr>
              <a:t>हिंदी साहित्य का इतिहास </a:t>
            </a:r>
            <a:endParaRPr lang="en-IN" sz="1400" b="1" dirty="0">
              <a:solidFill>
                <a:srgbClr val="00B05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Basic of Economics</a:t>
            </a:r>
          </a:p>
          <a:p>
            <a:r>
              <a:rPr lang="en-IN" b="1" dirty="0">
                <a:solidFill>
                  <a:srgbClr val="0070C0"/>
                </a:solidFill>
              </a:rPr>
              <a:t>Introduction to study of English Literature</a:t>
            </a:r>
          </a:p>
          <a:p>
            <a:r>
              <a:rPr lang="en-IN" b="1" dirty="0">
                <a:solidFill>
                  <a:srgbClr val="FF0000"/>
                </a:solidFill>
              </a:rPr>
              <a:t>Introduction to Political Theory</a:t>
            </a:r>
          </a:p>
          <a:p>
            <a:r>
              <a:rPr lang="en-IN" b="1" dirty="0">
                <a:solidFill>
                  <a:srgbClr val="00B050"/>
                </a:solidFill>
              </a:rPr>
              <a:t>Introduction to sociology</a:t>
            </a:r>
          </a:p>
          <a:p>
            <a:r>
              <a:rPr lang="en-IN" b="1" dirty="0">
                <a:solidFill>
                  <a:srgbClr val="00B0F0"/>
                </a:solidFill>
              </a:rPr>
              <a:t>Fundamental of Accountancy</a:t>
            </a:r>
          </a:p>
          <a:p>
            <a:r>
              <a:rPr lang="en-IN" b="1" dirty="0">
                <a:solidFill>
                  <a:srgbClr val="002060"/>
                </a:solidFill>
              </a:rPr>
              <a:t>Business Law</a:t>
            </a:r>
          </a:p>
          <a:p>
            <a:r>
              <a:rPr lang="en-IN" b="1" dirty="0">
                <a:solidFill>
                  <a:srgbClr val="C00000"/>
                </a:solidFill>
              </a:rPr>
              <a:t>Business Economy</a:t>
            </a:r>
          </a:p>
          <a:p>
            <a:r>
              <a:rPr lang="en-IN" b="1" dirty="0">
                <a:solidFill>
                  <a:srgbClr val="0070C0"/>
                </a:solidFill>
              </a:rPr>
              <a:t>Life on Earth</a:t>
            </a:r>
            <a:endParaRPr lang="en-IN" dirty="0">
              <a:solidFill>
                <a:srgbClr val="0070C0"/>
              </a:solidFill>
            </a:endParaRPr>
          </a:p>
        </p:txBody>
      </p:sp>
      <p:cxnSp>
        <p:nvCxnSpPr>
          <p:cNvPr id="34" name="Straight Arrow Connector 33"/>
          <p:cNvCxnSpPr>
            <a:stCxn id="4" idx="4"/>
            <a:endCxn id="20" idx="0"/>
          </p:cNvCxnSpPr>
          <p:nvPr/>
        </p:nvCxnSpPr>
        <p:spPr>
          <a:xfrm rot="16200000" flipH="1">
            <a:off x="910794" y="2232421"/>
            <a:ext cx="357190" cy="35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32" idx="0"/>
          </p:cNvCxnSpPr>
          <p:nvPr/>
        </p:nvCxnSpPr>
        <p:spPr>
          <a:xfrm rot="5400000">
            <a:off x="3232538" y="2232414"/>
            <a:ext cx="357191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643756" y="2428868"/>
            <a:ext cx="1857388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Hindi</a:t>
            </a:r>
            <a:r>
              <a:rPr lang="en-IN" b="1" dirty="0">
                <a:solidFill>
                  <a:srgbClr val="7030A0"/>
                </a:solidFill>
              </a:rPr>
              <a:t> language</a:t>
            </a:r>
          </a:p>
        </p:txBody>
      </p:sp>
      <p:cxnSp>
        <p:nvCxnSpPr>
          <p:cNvPr id="41" name="Straight Arrow Connector 40"/>
          <p:cNvCxnSpPr>
            <a:stCxn id="6" idx="4"/>
            <a:endCxn id="37" idx="0"/>
          </p:cNvCxnSpPr>
          <p:nvPr/>
        </p:nvCxnSpPr>
        <p:spPr>
          <a:xfrm flipH="1">
            <a:off x="5572926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88125" y="2428875"/>
            <a:ext cx="2487295" cy="1753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>
                <a:solidFill>
                  <a:srgbClr val="0070C0"/>
                </a:solidFill>
              </a:rPr>
              <a:t>Basic Electrical Skill</a:t>
            </a:r>
          </a:p>
          <a:p>
            <a:r>
              <a:rPr lang="en-IN" b="1">
                <a:solidFill>
                  <a:srgbClr val="00B050"/>
                </a:solidFill>
              </a:rPr>
              <a:t>Vermiculture and Vermicomposting</a:t>
            </a:r>
          </a:p>
          <a:p>
            <a:r>
              <a:rPr lang="en-IN" b="1">
                <a:solidFill>
                  <a:srgbClr val="FF0000"/>
                </a:solidFill>
              </a:rPr>
              <a:t>Gardening and floriculture </a:t>
            </a:r>
          </a:p>
          <a:p>
            <a:r>
              <a:rPr lang="en-IN" b="1" dirty="0">
                <a:solidFill>
                  <a:srgbClr val="7030A0"/>
                </a:solidFill>
              </a:rPr>
              <a:t>Green Chemistry </a:t>
            </a:r>
            <a:endParaRPr lang="en-IN" b="1" dirty="0">
              <a:solidFill>
                <a:srgbClr val="00B050"/>
              </a:solidFill>
            </a:endParaRPr>
          </a:p>
        </p:txBody>
      </p:sp>
      <p:cxnSp>
        <p:nvCxnSpPr>
          <p:cNvPr id="8" name="Straight Arrow Connector 7"/>
          <p:cNvCxnSpPr>
            <a:stCxn id="7" idx="4"/>
            <a:endCxn id="51" idx="0"/>
          </p:cNvCxnSpPr>
          <p:nvPr/>
        </p:nvCxnSpPr>
        <p:spPr>
          <a:xfrm>
            <a:off x="7822565" y="2072005"/>
            <a:ext cx="9525" cy="356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2852"/>
            <a:ext cx="70723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B.Sc. (</a:t>
            </a:r>
            <a:r>
              <a:rPr lang="en-US" altLang="en-IN" sz="2800" b="1" dirty="0"/>
              <a:t>BIO. </a:t>
            </a:r>
            <a:r>
              <a:rPr lang="en-IN" sz="2800" b="1" dirty="0"/>
              <a:t>GROUP)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4678" y="785794"/>
            <a:ext cx="257176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0070C0"/>
                </a:solidFill>
              </a:rPr>
              <a:t>I SEMESTER</a:t>
            </a:r>
          </a:p>
        </p:txBody>
      </p:sp>
      <p:sp>
        <p:nvSpPr>
          <p:cNvPr id="4" name="Oval 3"/>
          <p:cNvSpPr/>
          <p:nvPr/>
        </p:nvSpPr>
        <p:spPr>
          <a:xfrm>
            <a:off x="214282" y="1571612"/>
            <a:ext cx="1714512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DSC</a:t>
            </a:r>
          </a:p>
        </p:txBody>
      </p:sp>
      <p:sp>
        <p:nvSpPr>
          <p:cNvPr id="5" name="Oval 4"/>
          <p:cNvSpPr/>
          <p:nvPr/>
        </p:nvSpPr>
        <p:spPr>
          <a:xfrm>
            <a:off x="2500298" y="1571612"/>
            <a:ext cx="1857388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GE</a:t>
            </a:r>
          </a:p>
        </p:txBody>
      </p:sp>
      <p:sp>
        <p:nvSpPr>
          <p:cNvPr id="6" name="Oval 5"/>
          <p:cNvSpPr/>
          <p:nvPr/>
        </p:nvSpPr>
        <p:spPr>
          <a:xfrm>
            <a:off x="4714876" y="1571612"/>
            <a:ext cx="1785950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7" name="Oval 6"/>
          <p:cNvSpPr/>
          <p:nvPr/>
        </p:nvSpPr>
        <p:spPr>
          <a:xfrm>
            <a:off x="6858016" y="1571612"/>
            <a:ext cx="1928826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VAC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678893" y="-321495"/>
            <a:ext cx="285752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</p:cNvCxnSpPr>
          <p:nvPr/>
        </p:nvCxnSpPr>
        <p:spPr>
          <a:xfrm rot="5400000">
            <a:off x="3857620" y="857232"/>
            <a:ext cx="28575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 rot="16200000" flipH="1">
            <a:off x="6179355" y="-464371"/>
            <a:ext cx="28575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rot="16200000" flipH="1">
            <a:off x="4893471" y="821513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2844" y="2428868"/>
            <a:ext cx="1928794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ZOOLOGY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2844" y="3000372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BOTANY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844" y="357187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CHEMISTRY</a:t>
            </a:r>
          </a:p>
        </p:txBody>
      </p:sp>
      <p:cxnSp>
        <p:nvCxnSpPr>
          <p:cNvPr id="27" name="Straight Connector 26"/>
          <p:cNvCxnSpPr>
            <a:stCxn id="20" idx="2"/>
            <a:endCxn id="21" idx="0"/>
          </p:cNvCxnSpPr>
          <p:nvPr/>
        </p:nvCxnSpPr>
        <p:spPr>
          <a:xfrm rot="16200000" flipH="1">
            <a:off x="1035811" y="2928926"/>
            <a:ext cx="142876" cy="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2"/>
            <a:endCxn id="22" idx="0"/>
          </p:cNvCxnSpPr>
          <p:nvPr/>
        </p:nvCxnSpPr>
        <p:spPr>
          <a:xfrm rot="5400000">
            <a:off x="1035819" y="350043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14546" y="2428869"/>
            <a:ext cx="2357454" cy="3907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Elementary</a:t>
            </a:r>
            <a:r>
              <a:rPr lang="en-US" altLang="en-IN" b="1" dirty="0">
                <a:solidFill>
                  <a:srgbClr val="7030A0"/>
                </a:solidFill>
              </a:rPr>
              <a:t> Calculus</a:t>
            </a:r>
          </a:p>
          <a:p>
            <a:r>
              <a:rPr lang="en-US" altLang="en-IN" b="1" dirty="0">
                <a:solidFill>
                  <a:schemeClr val="accent2"/>
                </a:solidFill>
              </a:rPr>
              <a:t>Mechanics</a:t>
            </a:r>
          </a:p>
          <a:p>
            <a:r>
              <a:rPr lang="hi-IN" sz="1400" b="1" dirty="0">
                <a:solidFill>
                  <a:srgbClr val="00B050"/>
                </a:solidFill>
              </a:rPr>
              <a:t>हिंदी साहित्य का इतिहास </a:t>
            </a:r>
            <a:endParaRPr lang="en-IN" sz="1400" b="1" dirty="0">
              <a:solidFill>
                <a:srgbClr val="00B05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Basic of Economics</a:t>
            </a:r>
          </a:p>
          <a:p>
            <a:r>
              <a:rPr lang="en-IN" b="1" dirty="0">
                <a:solidFill>
                  <a:srgbClr val="0070C0"/>
                </a:solidFill>
              </a:rPr>
              <a:t>Introduction to study of English Literature</a:t>
            </a:r>
          </a:p>
          <a:p>
            <a:r>
              <a:rPr lang="en-IN" b="1" dirty="0">
                <a:solidFill>
                  <a:srgbClr val="FF0000"/>
                </a:solidFill>
              </a:rPr>
              <a:t>Introduction to Political Theory</a:t>
            </a:r>
          </a:p>
          <a:p>
            <a:r>
              <a:rPr lang="en-IN" b="1" dirty="0">
                <a:solidFill>
                  <a:srgbClr val="00B050"/>
                </a:solidFill>
              </a:rPr>
              <a:t>Introduction to sociology</a:t>
            </a:r>
          </a:p>
          <a:p>
            <a:r>
              <a:rPr lang="en-IN" b="1" dirty="0">
                <a:solidFill>
                  <a:srgbClr val="00B0F0"/>
                </a:solidFill>
              </a:rPr>
              <a:t>Fundamental of Accountancy</a:t>
            </a:r>
          </a:p>
          <a:p>
            <a:r>
              <a:rPr lang="en-IN" b="1" dirty="0">
                <a:solidFill>
                  <a:srgbClr val="002060"/>
                </a:solidFill>
              </a:rPr>
              <a:t>Business Law</a:t>
            </a:r>
          </a:p>
          <a:p>
            <a:r>
              <a:rPr lang="en-IN" b="1" dirty="0">
                <a:solidFill>
                  <a:srgbClr val="C00000"/>
                </a:solidFill>
              </a:rPr>
              <a:t>Business Economy</a:t>
            </a:r>
            <a:endParaRPr lang="en-IN" dirty="0"/>
          </a:p>
        </p:txBody>
      </p:sp>
      <p:cxnSp>
        <p:nvCxnSpPr>
          <p:cNvPr id="34" name="Straight Arrow Connector 33"/>
          <p:cNvCxnSpPr>
            <a:stCxn id="4" idx="4"/>
            <a:endCxn id="20" idx="0"/>
          </p:cNvCxnSpPr>
          <p:nvPr/>
        </p:nvCxnSpPr>
        <p:spPr>
          <a:xfrm rot="16200000" flipH="1">
            <a:off x="910794" y="2232421"/>
            <a:ext cx="357190" cy="35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32" idx="0"/>
          </p:cNvCxnSpPr>
          <p:nvPr/>
        </p:nvCxnSpPr>
        <p:spPr>
          <a:xfrm flipH="1">
            <a:off x="3393433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643756" y="2428868"/>
            <a:ext cx="1857388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English language</a:t>
            </a:r>
          </a:p>
        </p:txBody>
      </p:sp>
      <p:cxnSp>
        <p:nvCxnSpPr>
          <p:cNvPr id="41" name="Straight Arrow Connector 40"/>
          <p:cNvCxnSpPr>
            <a:stCxn id="6" idx="4"/>
            <a:endCxn id="37" idx="0"/>
          </p:cNvCxnSpPr>
          <p:nvPr/>
        </p:nvCxnSpPr>
        <p:spPr>
          <a:xfrm flipH="1">
            <a:off x="5572926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88125" y="2428875"/>
            <a:ext cx="2487295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0070C0"/>
                </a:solidFill>
              </a:rPr>
              <a:t>Chemistry in Daily Life</a:t>
            </a:r>
            <a:endParaRPr lang="en-IN" dirty="0"/>
          </a:p>
          <a:p>
            <a:r>
              <a:rPr lang="en-IN" b="1" dirty="0">
                <a:solidFill>
                  <a:srgbClr val="00B050"/>
                </a:solidFill>
              </a:rPr>
              <a:t>Basic mathematics and Logic</a:t>
            </a:r>
          </a:p>
          <a:p>
            <a:r>
              <a:rPr lang="en-IN" b="1" dirty="0">
                <a:solidFill>
                  <a:srgbClr val="FF0000"/>
                </a:solidFill>
              </a:rPr>
              <a:t>Renewable Energy and Energy Harvesting</a:t>
            </a:r>
          </a:p>
          <a:p>
            <a:r>
              <a:rPr lang="en-IN" b="1" dirty="0">
                <a:solidFill>
                  <a:srgbClr val="7030A0"/>
                </a:solidFill>
              </a:rPr>
              <a:t>Public Health and Hygiene </a:t>
            </a:r>
          </a:p>
          <a:p>
            <a:r>
              <a:rPr lang="en-IN" b="1" dirty="0">
                <a:solidFill>
                  <a:srgbClr val="00B0F0"/>
                </a:solidFill>
              </a:rPr>
              <a:t>Concept of Business</a:t>
            </a:r>
            <a:endParaRPr lang="en-IN" dirty="0"/>
          </a:p>
          <a:p>
            <a:r>
              <a:rPr lang="en-IN" b="1" dirty="0">
                <a:solidFill>
                  <a:srgbClr val="C00000"/>
                </a:solidFill>
              </a:rPr>
              <a:t>Herbal Plant and Human Health</a:t>
            </a:r>
          </a:p>
          <a:p>
            <a:r>
              <a:rPr lang="en-IN" b="1" dirty="0">
                <a:solidFill>
                  <a:srgbClr val="00B050"/>
                </a:solidFill>
              </a:rPr>
              <a:t>Indian Tradition and Values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Constitutional Values</a:t>
            </a:r>
          </a:p>
          <a:p>
            <a:r>
              <a:rPr lang="en-US" altLang="en-IN" b="1" dirty="0" err="1">
                <a:solidFill>
                  <a:schemeClr val="accent6"/>
                </a:solidFill>
              </a:rPr>
              <a:t>sambhashan</a:t>
            </a:r>
            <a:r>
              <a:rPr lang="en-US" altLang="en-IN" b="1" dirty="0">
                <a:solidFill>
                  <a:schemeClr val="accent6"/>
                </a:solidFill>
              </a:rPr>
              <a:t> </a:t>
            </a:r>
            <a:r>
              <a:rPr lang="en-US" altLang="en-IN" b="1" dirty="0" err="1">
                <a:solidFill>
                  <a:schemeClr val="accent6"/>
                </a:solidFill>
              </a:rPr>
              <a:t>kaushal</a:t>
            </a:r>
            <a:endParaRPr lang="en-US" altLang="en-IN" b="1" dirty="0">
              <a:solidFill>
                <a:schemeClr val="accent6"/>
              </a:solidFill>
            </a:endParaRPr>
          </a:p>
          <a:p>
            <a:r>
              <a:rPr lang="en-US" altLang="en-IN" b="1" dirty="0">
                <a:solidFill>
                  <a:srgbClr val="0070C0"/>
                </a:solidFill>
              </a:rPr>
              <a:t>Emotional Intelligence</a:t>
            </a:r>
          </a:p>
        </p:txBody>
      </p:sp>
      <p:cxnSp>
        <p:nvCxnSpPr>
          <p:cNvPr id="8" name="Straight Arrow Connector 7"/>
          <p:cNvCxnSpPr>
            <a:stCxn id="7" idx="4"/>
            <a:endCxn id="51" idx="0"/>
          </p:cNvCxnSpPr>
          <p:nvPr/>
        </p:nvCxnSpPr>
        <p:spPr>
          <a:xfrm rot="16200000" flipH="1">
            <a:off x="7648503" y="2245604"/>
            <a:ext cx="357197" cy="9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071802" y="2643182"/>
            <a:ext cx="3000396" cy="164307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b="1" dirty="0"/>
              <a:t>NEP-2020</a:t>
            </a:r>
          </a:p>
        </p:txBody>
      </p:sp>
      <p:sp>
        <p:nvSpPr>
          <p:cNvPr id="3" name="Oval 2"/>
          <p:cNvSpPr/>
          <p:nvPr/>
        </p:nvSpPr>
        <p:spPr>
          <a:xfrm>
            <a:off x="3071802" y="428604"/>
            <a:ext cx="2928958" cy="17859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chemeClr val="tx2"/>
                </a:solidFill>
              </a:rPr>
              <a:t>03/04 Years </a:t>
            </a:r>
          </a:p>
          <a:p>
            <a:pPr algn="ctr"/>
            <a:r>
              <a:rPr lang="en-IN" sz="2400" b="1" dirty="0">
                <a:solidFill>
                  <a:schemeClr val="tx2"/>
                </a:solidFill>
              </a:rPr>
              <a:t> ( 6/8 Sem.)</a:t>
            </a:r>
          </a:p>
        </p:txBody>
      </p:sp>
      <p:sp>
        <p:nvSpPr>
          <p:cNvPr id="4" name="Oval 3"/>
          <p:cNvSpPr/>
          <p:nvPr/>
        </p:nvSpPr>
        <p:spPr>
          <a:xfrm>
            <a:off x="6143636" y="928670"/>
            <a:ext cx="2786082" cy="171451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chemeClr val="tx2"/>
                </a:solidFill>
              </a:rPr>
              <a:t>Multidisciplinary Course Curriculum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142984"/>
            <a:ext cx="2786082" cy="178595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chemeClr val="tx2"/>
                </a:solidFill>
              </a:rPr>
              <a:t>Multiple Entry &amp; Exit</a:t>
            </a:r>
          </a:p>
        </p:txBody>
      </p:sp>
      <p:sp>
        <p:nvSpPr>
          <p:cNvPr id="6" name="Oval 5"/>
          <p:cNvSpPr/>
          <p:nvPr/>
        </p:nvSpPr>
        <p:spPr>
          <a:xfrm>
            <a:off x="357158" y="3857628"/>
            <a:ext cx="2786082" cy="16430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chemeClr val="tx2"/>
                </a:solidFill>
              </a:rPr>
              <a:t>Choice Based Credit System</a:t>
            </a:r>
          </a:p>
        </p:txBody>
      </p:sp>
      <p:sp>
        <p:nvSpPr>
          <p:cNvPr id="7" name="Oval 6"/>
          <p:cNvSpPr/>
          <p:nvPr/>
        </p:nvSpPr>
        <p:spPr>
          <a:xfrm>
            <a:off x="3357554" y="4786322"/>
            <a:ext cx="2643206" cy="157163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chemeClr val="tx2"/>
                </a:solidFill>
              </a:rPr>
              <a:t>Credit based Course curriculum </a:t>
            </a:r>
          </a:p>
        </p:txBody>
      </p:sp>
      <p:sp>
        <p:nvSpPr>
          <p:cNvPr id="8" name="Oval 7"/>
          <p:cNvSpPr/>
          <p:nvPr/>
        </p:nvSpPr>
        <p:spPr>
          <a:xfrm>
            <a:off x="6286512" y="3786190"/>
            <a:ext cx="2643206" cy="157163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chemeClr val="tx2"/>
                </a:solidFill>
              </a:rPr>
              <a:t>Learning Outcome Based Curriculum Framework</a:t>
            </a:r>
          </a:p>
        </p:txBody>
      </p:sp>
      <p:cxnSp>
        <p:nvCxnSpPr>
          <p:cNvPr id="13" name="Straight Arrow Connector 12"/>
          <p:cNvCxnSpPr>
            <a:stCxn id="2" idx="0"/>
            <a:endCxn id="3" idx="4"/>
          </p:cNvCxnSpPr>
          <p:nvPr/>
        </p:nvCxnSpPr>
        <p:spPr>
          <a:xfrm rot="16200000" flipV="1">
            <a:off x="4339827" y="2411008"/>
            <a:ext cx="42862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2928926" y="3929066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4"/>
          </p:cNvCxnSpPr>
          <p:nvPr/>
        </p:nvCxnSpPr>
        <p:spPr>
          <a:xfrm rot="5400000">
            <a:off x="4321967" y="453628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" idx="7"/>
            <a:endCxn id="4" idx="3"/>
          </p:cNvCxnSpPr>
          <p:nvPr/>
        </p:nvCxnSpPr>
        <p:spPr>
          <a:xfrm rot="5400000" flipH="1" flipV="1">
            <a:off x="5846371" y="2178527"/>
            <a:ext cx="491706" cy="9188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" idx="5"/>
          </p:cNvCxnSpPr>
          <p:nvPr/>
        </p:nvCxnSpPr>
        <p:spPr>
          <a:xfrm rot="16200000" flipH="1">
            <a:off x="5803626" y="3874808"/>
            <a:ext cx="312060" cy="65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" idx="1"/>
          </p:cNvCxnSpPr>
          <p:nvPr/>
        </p:nvCxnSpPr>
        <p:spPr>
          <a:xfrm rot="16200000" flipV="1">
            <a:off x="2992595" y="2365199"/>
            <a:ext cx="383498" cy="653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2852"/>
            <a:ext cx="70723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B.Sc. (</a:t>
            </a:r>
            <a:r>
              <a:rPr lang="en-US" altLang="en-IN" sz="2800" b="1" dirty="0"/>
              <a:t>BIO</a:t>
            </a:r>
            <a:r>
              <a:rPr lang="en-IN" sz="2800" b="1" dirty="0"/>
              <a:t> GROUP)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4678" y="785794"/>
            <a:ext cx="257176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0070C0"/>
                </a:solidFill>
              </a:rPr>
              <a:t>I</a:t>
            </a:r>
            <a:r>
              <a:rPr lang="en-US" altLang="en-IN" sz="2400" b="1" dirty="0">
                <a:solidFill>
                  <a:srgbClr val="0070C0"/>
                </a:solidFill>
              </a:rPr>
              <a:t>I</a:t>
            </a:r>
            <a:r>
              <a:rPr lang="en-IN" sz="2400" b="1" dirty="0">
                <a:solidFill>
                  <a:srgbClr val="0070C0"/>
                </a:solidFill>
              </a:rPr>
              <a:t> SEMESTER</a:t>
            </a:r>
          </a:p>
        </p:txBody>
      </p:sp>
      <p:sp>
        <p:nvSpPr>
          <p:cNvPr id="4" name="Oval 3"/>
          <p:cNvSpPr/>
          <p:nvPr/>
        </p:nvSpPr>
        <p:spPr>
          <a:xfrm>
            <a:off x="214282" y="1571612"/>
            <a:ext cx="1714512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DSC</a:t>
            </a:r>
          </a:p>
        </p:txBody>
      </p:sp>
      <p:sp>
        <p:nvSpPr>
          <p:cNvPr id="5" name="Oval 4"/>
          <p:cNvSpPr/>
          <p:nvPr/>
        </p:nvSpPr>
        <p:spPr>
          <a:xfrm>
            <a:off x="2500298" y="1571612"/>
            <a:ext cx="1857388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GE</a:t>
            </a:r>
          </a:p>
        </p:txBody>
      </p:sp>
      <p:sp>
        <p:nvSpPr>
          <p:cNvPr id="6" name="Oval 5"/>
          <p:cNvSpPr/>
          <p:nvPr/>
        </p:nvSpPr>
        <p:spPr>
          <a:xfrm>
            <a:off x="4714876" y="1571612"/>
            <a:ext cx="1785950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7" name="Oval 6"/>
          <p:cNvSpPr/>
          <p:nvPr/>
        </p:nvSpPr>
        <p:spPr>
          <a:xfrm>
            <a:off x="6858016" y="1571612"/>
            <a:ext cx="1928826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sz="2400" b="1" dirty="0">
                <a:solidFill>
                  <a:srgbClr val="FF0000"/>
                </a:solidFill>
              </a:rPr>
              <a:t>SEC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678893" y="-321495"/>
            <a:ext cx="285752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</p:cNvCxnSpPr>
          <p:nvPr/>
        </p:nvCxnSpPr>
        <p:spPr>
          <a:xfrm rot="5400000">
            <a:off x="3857620" y="857232"/>
            <a:ext cx="28575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 rot="16200000" flipH="1">
            <a:off x="6179355" y="-464371"/>
            <a:ext cx="28575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rot="16200000" flipH="1">
            <a:off x="4893471" y="821513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2844" y="2428868"/>
            <a:ext cx="1928794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ZOOLOGY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2844" y="3000372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BOTANY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844" y="357187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7030A0"/>
                </a:solidFill>
              </a:rPr>
              <a:t>CHEMISTRY</a:t>
            </a:r>
          </a:p>
        </p:txBody>
      </p:sp>
      <p:cxnSp>
        <p:nvCxnSpPr>
          <p:cNvPr id="27" name="Straight Connector 26"/>
          <p:cNvCxnSpPr>
            <a:stCxn id="20" idx="2"/>
            <a:endCxn id="21" idx="0"/>
          </p:cNvCxnSpPr>
          <p:nvPr/>
        </p:nvCxnSpPr>
        <p:spPr>
          <a:xfrm rot="16200000" flipH="1">
            <a:off x="1035811" y="2928926"/>
            <a:ext cx="142876" cy="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2"/>
            <a:endCxn id="22" idx="0"/>
          </p:cNvCxnSpPr>
          <p:nvPr/>
        </p:nvCxnSpPr>
        <p:spPr>
          <a:xfrm rot="5400000">
            <a:off x="1035819" y="350043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14546" y="2428869"/>
            <a:ext cx="2357454" cy="3907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Elementary </a:t>
            </a:r>
            <a:r>
              <a:rPr lang="en-US" altLang="en-IN" b="1" dirty="0">
                <a:solidFill>
                  <a:srgbClr val="7030A0"/>
                </a:solidFill>
              </a:rPr>
              <a:t>Calculus</a:t>
            </a:r>
          </a:p>
          <a:p>
            <a:r>
              <a:rPr lang="en-US" altLang="en-IN" b="1" dirty="0">
                <a:solidFill>
                  <a:schemeClr val="accent2"/>
                </a:solidFill>
              </a:rPr>
              <a:t>Mechanics</a:t>
            </a:r>
            <a:r>
              <a:rPr lang="en-IN" b="1" dirty="0">
                <a:solidFill>
                  <a:schemeClr val="accent2"/>
                </a:solidFill>
              </a:rPr>
              <a:t> </a:t>
            </a:r>
            <a:endParaRPr lang="en-IN" b="1" dirty="0">
              <a:solidFill>
                <a:srgbClr val="7030A0"/>
              </a:solidFill>
            </a:endParaRPr>
          </a:p>
          <a:p>
            <a:r>
              <a:rPr lang="hi-IN" sz="1400" b="1" dirty="0">
                <a:solidFill>
                  <a:srgbClr val="00B050"/>
                </a:solidFill>
              </a:rPr>
              <a:t>हिंदी साहित्य का इतिहास </a:t>
            </a:r>
            <a:endParaRPr lang="en-IN" sz="1400" b="1" dirty="0">
              <a:solidFill>
                <a:srgbClr val="00B05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Basic of Economics</a:t>
            </a:r>
          </a:p>
          <a:p>
            <a:r>
              <a:rPr lang="en-IN" b="1" dirty="0">
                <a:solidFill>
                  <a:srgbClr val="0070C0"/>
                </a:solidFill>
              </a:rPr>
              <a:t>Introduction to study of English Literature</a:t>
            </a:r>
          </a:p>
          <a:p>
            <a:r>
              <a:rPr lang="en-IN" b="1" dirty="0">
                <a:solidFill>
                  <a:srgbClr val="FF0000"/>
                </a:solidFill>
              </a:rPr>
              <a:t>Introduction to Political Theory</a:t>
            </a:r>
          </a:p>
          <a:p>
            <a:r>
              <a:rPr lang="en-IN" b="1" dirty="0">
                <a:solidFill>
                  <a:srgbClr val="00B050"/>
                </a:solidFill>
              </a:rPr>
              <a:t>Introduction to sociology</a:t>
            </a:r>
          </a:p>
          <a:p>
            <a:r>
              <a:rPr lang="en-IN" b="1" dirty="0">
                <a:solidFill>
                  <a:srgbClr val="00B0F0"/>
                </a:solidFill>
              </a:rPr>
              <a:t>Fundamental of Accountancy</a:t>
            </a:r>
          </a:p>
          <a:p>
            <a:r>
              <a:rPr lang="en-IN" b="1" dirty="0">
                <a:solidFill>
                  <a:srgbClr val="002060"/>
                </a:solidFill>
              </a:rPr>
              <a:t>Business Law</a:t>
            </a:r>
          </a:p>
          <a:p>
            <a:r>
              <a:rPr lang="en-IN" b="1" dirty="0">
                <a:solidFill>
                  <a:srgbClr val="C00000"/>
                </a:solidFill>
              </a:rPr>
              <a:t>Business Economy</a:t>
            </a:r>
            <a:endParaRPr lang="en-IN" dirty="0"/>
          </a:p>
        </p:txBody>
      </p:sp>
      <p:cxnSp>
        <p:nvCxnSpPr>
          <p:cNvPr id="34" name="Straight Arrow Connector 33"/>
          <p:cNvCxnSpPr>
            <a:stCxn id="4" idx="4"/>
            <a:endCxn id="20" idx="0"/>
          </p:cNvCxnSpPr>
          <p:nvPr/>
        </p:nvCxnSpPr>
        <p:spPr>
          <a:xfrm rot="16200000" flipH="1">
            <a:off x="910794" y="2232421"/>
            <a:ext cx="357190" cy="35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32" idx="0"/>
          </p:cNvCxnSpPr>
          <p:nvPr/>
        </p:nvCxnSpPr>
        <p:spPr>
          <a:xfrm flipH="1">
            <a:off x="3393433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643756" y="2428868"/>
            <a:ext cx="1857388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Hindi</a:t>
            </a:r>
            <a:r>
              <a:rPr lang="en-IN" b="1" dirty="0">
                <a:solidFill>
                  <a:srgbClr val="7030A0"/>
                </a:solidFill>
              </a:rPr>
              <a:t> language</a:t>
            </a:r>
          </a:p>
        </p:txBody>
      </p:sp>
      <p:cxnSp>
        <p:nvCxnSpPr>
          <p:cNvPr id="41" name="Straight Arrow Connector 40"/>
          <p:cNvCxnSpPr>
            <a:stCxn id="6" idx="4"/>
            <a:endCxn id="37" idx="0"/>
          </p:cNvCxnSpPr>
          <p:nvPr/>
        </p:nvCxnSpPr>
        <p:spPr>
          <a:xfrm flipH="1">
            <a:off x="5572926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88125" y="2428875"/>
            <a:ext cx="2487295" cy="1753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>
                <a:solidFill>
                  <a:srgbClr val="0070C0"/>
                </a:solidFill>
              </a:rPr>
              <a:t>Basic Electrical Skill</a:t>
            </a:r>
          </a:p>
          <a:p>
            <a:r>
              <a:rPr lang="en-IN" b="1">
                <a:solidFill>
                  <a:srgbClr val="00B050"/>
                </a:solidFill>
              </a:rPr>
              <a:t>Vermiculture and Vermicomposting</a:t>
            </a:r>
          </a:p>
          <a:p>
            <a:r>
              <a:rPr lang="en-IN" b="1">
                <a:solidFill>
                  <a:srgbClr val="FF0000"/>
                </a:solidFill>
              </a:rPr>
              <a:t>Gardening and floriculture </a:t>
            </a:r>
          </a:p>
          <a:p>
            <a:r>
              <a:rPr lang="en-IN" b="1" dirty="0">
                <a:solidFill>
                  <a:srgbClr val="7030A0"/>
                </a:solidFill>
              </a:rPr>
              <a:t>Green Chemistry </a:t>
            </a:r>
            <a:endParaRPr lang="en-IN" b="1" dirty="0">
              <a:solidFill>
                <a:srgbClr val="00B050"/>
              </a:solidFill>
            </a:endParaRPr>
          </a:p>
        </p:txBody>
      </p:sp>
      <p:cxnSp>
        <p:nvCxnSpPr>
          <p:cNvPr id="8" name="Straight Arrow Connector 7"/>
          <p:cNvCxnSpPr>
            <a:stCxn id="7" idx="4"/>
            <a:endCxn id="51" idx="0"/>
          </p:cNvCxnSpPr>
          <p:nvPr/>
        </p:nvCxnSpPr>
        <p:spPr>
          <a:xfrm>
            <a:off x="7822565" y="2072005"/>
            <a:ext cx="9525" cy="356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2852"/>
            <a:ext cx="70723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B.</a:t>
            </a:r>
            <a:r>
              <a:rPr lang="en-US" altLang="en-IN" sz="2800" b="1" dirty="0"/>
              <a:t>A.</a:t>
            </a:r>
            <a:r>
              <a:rPr lang="en-IN" sz="2800" b="1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4678" y="785794"/>
            <a:ext cx="257176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0070C0"/>
                </a:solidFill>
              </a:rPr>
              <a:t>I SEMESTER</a:t>
            </a:r>
          </a:p>
        </p:txBody>
      </p:sp>
      <p:sp>
        <p:nvSpPr>
          <p:cNvPr id="4" name="Oval 3"/>
          <p:cNvSpPr/>
          <p:nvPr/>
        </p:nvSpPr>
        <p:spPr>
          <a:xfrm>
            <a:off x="214282" y="1571612"/>
            <a:ext cx="1714512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DSC</a:t>
            </a:r>
          </a:p>
        </p:txBody>
      </p:sp>
      <p:sp>
        <p:nvSpPr>
          <p:cNvPr id="5" name="Oval 4"/>
          <p:cNvSpPr/>
          <p:nvPr/>
        </p:nvSpPr>
        <p:spPr>
          <a:xfrm>
            <a:off x="2500298" y="1571612"/>
            <a:ext cx="1857388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GE</a:t>
            </a:r>
          </a:p>
        </p:txBody>
      </p:sp>
      <p:sp>
        <p:nvSpPr>
          <p:cNvPr id="6" name="Oval 5"/>
          <p:cNvSpPr/>
          <p:nvPr/>
        </p:nvSpPr>
        <p:spPr>
          <a:xfrm>
            <a:off x="4714876" y="1571612"/>
            <a:ext cx="1785950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7" name="Oval 6"/>
          <p:cNvSpPr/>
          <p:nvPr/>
        </p:nvSpPr>
        <p:spPr>
          <a:xfrm>
            <a:off x="6858016" y="1571612"/>
            <a:ext cx="1928826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VAC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678893" y="-321495"/>
            <a:ext cx="285752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</p:cNvCxnSpPr>
          <p:nvPr/>
        </p:nvCxnSpPr>
        <p:spPr>
          <a:xfrm rot="5400000">
            <a:off x="3857620" y="857232"/>
            <a:ext cx="28575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 rot="16200000" flipH="1">
            <a:off x="6179355" y="-464371"/>
            <a:ext cx="28575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rot="16200000" flipH="1">
            <a:off x="4893471" y="821513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2844" y="2428868"/>
            <a:ext cx="1928794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Hindi Literature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2844" y="3000372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English Literature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844" y="357187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Sociology</a:t>
            </a:r>
          </a:p>
        </p:txBody>
      </p:sp>
      <p:cxnSp>
        <p:nvCxnSpPr>
          <p:cNvPr id="27" name="Straight Connector 26"/>
          <p:cNvCxnSpPr>
            <a:stCxn id="20" idx="2"/>
            <a:endCxn id="21" idx="0"/>
          </p:cNvCxnSpPr>
          <p:nvPr/>
        </p:nvCxnSpPr>
        <p:spPr>
          <a:xfrm rot="16200000" flipH="1">
            <a:off x="1035811" y="2928926"/>
            <a:ext cx="142876" cy="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2"/>
            <a:endCxn id="22" idx="0"/>
          </p:cNvCxnSpPr>
          <p:nvPr/>
        </p:nvCxnSpPr>
        <p:spPr>
          <a:xfrm rot="5400000">
            <a:off x="1035819" y="350043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14546" y="2428869"/>
            <a:ext cx="2357454" cy="36925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IN" b="1" dirty="0">
                <a:solidFill>
                  <a:srgbClr val="7030A0"/>
                </a:solidFill>
              </a:rPr>
              <a:t>Elementary Botany</a:t>
            </a:r>
            <a:endParaRPr lang="en-IN" b="1" dirty="0">
              <a:solidFill>
                <a:srgbClr val="7030A0"/>
              </a:solidFill>
            </a:endParaRPr>
          </a:p>
          <a:p>
            <a:r>
              <a:rPr lang="en-IN" b="1" dirty="0">
                <a:solidFill>
                  <a:srgbClr val="7030A0"/>
                </a:solidFill>
              </a:rPr>
              <a:t>Elementary</a:t>
            </a:r>
            <a:r>
              <a:rPr lang="en-US" altLang="en-IN" b="1" dirty="0">
                <a:solidFill>
                  <a:srgbClr val="7030A0"/>
                </a:solidFill>
              </a:rPr>
              <a:t> Calculus</a:t>
            </a:r>
          </a:p>
          <a:p>
            <a:r>
              <a:rPr lang="en-US" altLang="en-IN" b="1" dirty="0">
                <a:solidFill>
                  <a:schemeClr val="accent2"/>
                </a:solidFill>
              </a:rPr>
              <a:t>Mechanics</a:t>
            </a:r>
          </a:p>
          <a:p>
            <a:r>
              <a:rPr lang="en-US" altLang="en-IN" b="1" dirty="0">
                <a:solidFill>
                  <a:srgbClr val="FF0000"/>
                </a:solidFill>
              </a:rPr>
              <a:t>Fundamental Chemistry-I</a:t>
            </a:r>
          </a:p>
          <a:p>
            <a:r>
              <a:rPr lang="en-US" altLang="en-IN" b="1" dirty="0">
                <a:solidFill>
                  <a:srgbClr val="00B050"/>
                </a:solidFill>
              </a:rPr>
              <a:t>Industrial Technology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Introductory Biochemistry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Life on Earth</a:t>
            </a:r>
          </a:p>
          <a:p>
            <a:r>
              <a:rPr lang="en-US" altLang="en-IN" b="1" dirty="0">
                <a:solidFill>
                  <a:srgbClr val="FF0000"/>
                </a:solidFill>
              </a:rPr>
              <a:t> </a:t>
            </a:r>
            <a:r>
              <a:rPr lang="en-IN" b="1" dirty="0">
                <a:solidFill>
                  <a:srgbClr val="00B0F0"/>
                </a:solidFill>
              </a:rPr>
              <a:t>Fundamental of Accountancy</a:t>
            </a:r>
          </a:p>
          <a:p>
            <a:r>
              <a:rPr lang="en-IN" b="1" dirty="0">
                <a:solidFill>
                  <a:srgbClr val="002060"/>
                </a:solidFill>
              </a:rPr>
              <a:t>Business Law</a:t>
            </a:r>
          </a:p>
          <a:p>
            <a:r>
              <a:rPr lang="en-IN" b="1" dirty="0">
                <a:solidFill>
                  <a:srgbClr val="C00000"/>
                </a:solidFill>
              </a:rPr>
              <a:t>Business Economy</a:t>
            </a:r>
            <a:endParaRPr lang="en-IN" dirty="0"/>
          </a:p>
        </p:txBody>
      </p:sp>
      <p:cxnSp>
        <p:nvCxnSpPr>
          <p:cNvPr id="34" name="Straight Arrow Connector 33"/>
          <p:cNvCxnSpPr>
            <a:stCxn id="4" idx="4"/>
            <a:endCxn id="20" idx="0"/>
          </p:cNvCxnSpPr>
          <p:nvPr/>
        </p:nvCxnSpPr>
        <p:spPr>
          <a:xfrm rot="16200000" flipH="1">
            <a:off x="910794" y="2232421"/>
            <a:ext cx="357190" cy="35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32" idx="0"/>
          </p:cNvCxnSpPr>
          <p:nvPr/>
        </p:nvCxnSpPr>
        <p:spPr>
          <a:xfrm flipH="1">
            <a:off x="3393433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643756" y="2428868"/>
            <a:ext cx="1857388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Hindi</a:t>
            </a:r>
            <a:r>
              <a:rPr lang="en-IN" b="1" dirty="0">
                <a:solidFill>
                  <a:srgbClr val="7030A0"/>
                </a:solidFill>
              </a:rPr>
              <a:t> language</a:t>
            </a:r>
          </a:p>
        </p:txBody>
      </p:sp>
      <p:cxnSp>
        <p:nvCxnSpPr>
          <p:cNvPr id="41" name="Straight Arrow Connector 40"/>
          <p:cNvCxnSpPr>
            <a:stCxn id="6" idx="4"/>
            <a:endCxn id="37" idx="0"/>
          </p:cNvCxnSpPr>
          <p:nvPr/>
        </p:nvCxnSpPr>
        <p:spPr>
          <a:xfrm flipH="1">
            <a:off x="5572926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88125" y="2428875"/>
            <a:ext cx="2487295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0070C0"/>
                </a:solidFill>
              </a:rPr>
              <a:t>Chemistry in Daily Life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Basic Mathematics and logic</a:t>
            </a:r>
            <a:endParaRPr lang="en-IN" dirty="0">
              <a:solidFill>
                <a:schemeClr val="accent6"/>
              </a:solidFill>
            </a:endParaRPr>
          </a:p>
          <a:p>
            <a:r>
              <a:rPr lang="en-US" altLang="en-IN" b="1" dirty="0">
                <a:solidFill>
                  <a:srgbClr val="00B050"/>
                </a:solidFill>
              </a:rPr>
              <a:t>Constitutional Values </a:t>
            </a:r>
            <a:r>
              <a:rPr lang="en-IN" b="1" dirty="0">
                <a:solidFill>
                  <a:srgbClr val="FF0000"/>
                </a:solidFill>
              </a:rPr>
              <a:t>Renewable Energy and Energy Harvesting</a:t>
            </a:r>
          </a:p>
          <a:p>
            <a:r>
              <a:rPr lang="en-IN" b="1" dirty="0">
                <a:solidFill>
                  <a:srgbClr val="7030A0"/>
                </a:solidFill>
              </a:rPr>
              <a:t>Public Health and Hygiene </a:t>
            </a:r>
          </a:p>
          <a:p>
            <a:r>
              <a:rPr lang="en-IN" b="1" dirty="0">
                <a:solidFill>
                  <a:srgbClr val="00B0F0"/>
                </a:solidFill>
              </a:rPr>
              <a:t>Concept of Business</a:t>
            </a:r>
            <a:endParaRPr lang="en-IN" dirty="0"/>
          </a:p>
          <a:p>
            <a:r>
              <a:rPr lang="en-IN" b="1" dirty="0">
                <a:solidFill>
                  <a:srgbClr val="C00000"/>
                </a:solidFill>
              </a:rPr>
              <a:t>Herbal Plant and Human Health</a:t>
            </a:r>
          </a:p>
          <a:p>
            <a:r>
              <a:rPr lang="en-IN" b="1" dirty="0">
                <a:solidFill>
                  <a:srgbClr val="00B050"/>
                </a:solidFill>
              </a:rPr>
              <a:t>Indian Tradition and Values</a:t>
            </a:r>
          </a:p>
          <a:p>
            <a:r>
              <a:rPr lang="en-US" altLang="en-IN" b="1" dirty="0" err="1">
                <a:solidFill>
                  <a:srgbClr val="FF0000"/>
                </a:solidFill>
              </a:rPr>
              <a:t>sambhashan</a:t>
            </a:r>
            <a:r>
              <a:rPr lang="en-US" altLang="en-IN" b="1" dirty="0">
                <a:solidFill>
                  <a:srgbClr val="FF0000"/>
                </a:solidFill>
              </a:rPr>
              <a:t> </a:t>
            </a:r>
            <a:r>
              <a:rPr lang="en-US" altLang="en-IN" b="1" dirty="0" err="1">
                <a:solidFill>
                  <a:srgbClr val="FF0000"/>
                </a:solidFill>
              </a:rPr>
              <a:t>kaushal</a:t>
            </a:r>
            <a:endParaRPr lang="en-US" altLang="en-IN" b="1" dirty="0">
              <a:solidFill>
                <a:srgbClr val="FF0000"/>
              </a:solidFill>
            </a:endParaRPr>
          </a:p>
          <a:p>
            <a:r>
              <a:rPr lang="en-US" altLang="en-IN" b="1" dirty="0">
                <a:solidFill>
                  <a:srgbClr val="0070C0"/>
                </a:solidFill>
              </a:rPr>
              <a:t>Emotional Intelligence</a:t>
            </a:r>
          </a:p>
        </p:txBody>
      </p:sp>
      <p:cxnSp>
        <p:nvCxnSpPr>
          <p:cNvPr id="8" name="Straight Arrow Connector 7"/>
          <p:cNvCxnSpPr>
            <a:stCxn id="7" idx="4"/>
            <a:endCxn id="51" idx="0"/>
          </p:cNvCxnSpPr>
          <p:nvPr/>
        </p:nvCxnSpPr>
        <p:spPr>
          <a:xfrm rot="16200000" flipH="1">
            <a:off x="7648503" y="2245604"/>
            <a:ext cx="357197" cy="9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" name="Rectangle 21"/>
          <p:cNvSpPr/>
          <p:nvPr>
            <p:custDataLst>
              <p:tags r:id="rId1"/>
            </p:custDataLst>
          </p:nvPr>
        </p:nvSpPr>
        <p:spPr>
          <a:xfrm>
            <a:off x="165704" y="422084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Political Science</a:t>
            </a:r>
          </a:p>
        </p:txBody>
      </p:sp>
      <p:sp>
        <p:nvSpPr>
          <p:cNvPr id="11" name="Rectangle 21"/>
          <p:cNvSpPr/>
          <p:nvPr>
            <p:custDataLst>
              <p:tags r:id="rId2"/>
            </p:custDataLst>
          </p:nvPr>
        </p:nvSpPr>
        <p:spPr>
          <a:xfrm>
            <a:off x="142209" y="480885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Economics</a:t>
            </a:r>
          </a:p>
        </p:txBody>
      </p:sp>
      <p:sp>
        <p:nvSpPr>
          <p:cNvPr id="12" name="Oval 11"/>
          <p:cNvSpPr/>
          <p:nvPr/>
        </p:nvSpPr>
        <p:spPr>
          <a:xfrm>
            <a:off x="213995" y="5353050"/>
            <a:ext cx="1656080" cy="4324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Any 3</a:t>
            </a:r>
          </a:p>
        </p:txBody>
      </p:sp>
      <p:cxnSp>
        <p:nvCxnSpPr>
          <p:cNvPr id="13" name="Straight Connector 12"/>
          <p:cNvCxnSpPr>
            <a:stCxn id="22" idx="2"/>
            <a:endCxn id="10" idx="0"/>
          </p:cNvCxnSpPr>
          <p:nvPr/>
        </p:nvCxnSpPr>
        <p:spPr>
          <a:xfrm>
            <a:off x="1107440" y="4000500"/>
            <a:ext cx="22860" cy="220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2"/>
            <a:endCxn id="11" idx="0"/>
          </p:cNvCxnSpPr>
          <p:nvPr/>
        </p:nvCxnSpPr>
        <p:spPr>
          <a:xfrm flipH="1">
            <a:off x="1106805" y="4649470"/>
            <a:ext cx="23495" cy="159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2852"/>
            <a:ext cx="70723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B.</a:t>
            </a:r>
            <a:r>
              <a:rPr lang="en-US" altLang="en-IN" sz="2800" b="1" dirty="0"/>
              <a:t>A.</a:t>
            </a:r>
            <a:r>
              <a:rPr lang="en-IN" sz="2800" b="1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4678" y="785794"/>
            <a:ext cx="257176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0070C0"/>
                </a:solidFill>
              </a:rPr>
              <a:t>I</a:t>
            </a:r>
            <a:r>
              <a:rPr lang="en-US" altLang="en-IN" sz="2400" b="1" dirty="0">
                <a:solidFill>
                  <a:srgbClr val="0070C0"/>
                </a:solidFill>
              </a:rPr>
              <a:t>I</a:t>
            </a:r>
            <a:r>
              <a:rPr lang="en-IN" sz="2400" b="1" dirty="0">
                <a:solidFill>
                  <a:srgbClr val="0070C0"/>
                </a:solidFill>
              </a:rPr>
              <a:t> SEMESTER</a:t>
            </a:r>
          </a:p>
        </p:txBody>
      </p:sp>
      <p:sp>
        <p:nvSpPr>
          <p:cNvPr id="4" name="Oval 3"/>
          <p:cNvSpPr/>
          <p:nvPr/>
        </p:nvSpPr>
        <p:spPr>
          <a:xfrm>
            <a:off x="214282" y="1571612"/>
            <a:ext cx="1714512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DSC</a:t>
            </a:r>
          </a:p>
        </p:txBody>
      </p:sp>
      <p:sp>
        <p:nvSpPr>
          <p:cNvPr id="5" name="Oval 4"/>
          <p:cNvSpPr/>
          <p:nvPr/>
        </p:nvSpPr>
        <p:spPr>
          <a:xfrm>
            <a:off x="2500298" y="1571612"/>
            <a:ext cx="1857388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GE</a:t>
            </a:r>
          </a:p>
        </p:txBody>
      </p:sp>
      <p:sp>
        <p:nvSpPr>
          <p:cNvPr id="6" name="Oval 5"/>
          <p:cNvSpPr/>
          <p:nvPr/>
        </p:nvSpPr>
        <p:spPr>
          <a:xfrm>
            <a:off x="4714876" y="1571612"/>
            <a:ext cx="1785950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7" name="Oval 6"/>
          <p:cNvSpPr/>
          <p:nvPr/>
        </p:nvSpPr>
        <p:spPr>
          <a:xfrm>
            <a:off x="6858016" y="1571612"/>
            <a:ext cx="1928826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sz="2400" b="1" dirty="0">
                <a:solidFill>
                  <a:srgbClr val="FF0000"/>
                </a:solidFill>
              </a:rPr>
              <a:t>SE</a:t>
            </a:r>
            <a:r>
              <a:rPr lang="en-IN" sz="2400" b="1" dirty="0">
                <a:solidFill>
                  <a:srgbClr val="FF0000"/>
                </a:solidFill>
              </a:rPr>
              <a:t>C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678893" y="-321495"/>
            <a:ext cx="285752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</p:cNvCxnSpPr>
          <p:nvPr/>
        </p:nvCxnSpPr>
        <p:spPr>
          <a:xfrm rot="5400000">
            <a:off x="3857620" y="857232"/>
            <a:ext cx="28575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 rot="16200000" flipH="1">
            <a:off x="6179355" y="-464371"/>
            <a:ext cx="28575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rot="16200000" flipH="1">
            <a:off x="4893471" y="821513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2844" y="2428868"/>
            <a:ext cx="1928794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Hindi Literature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2844" y="3000372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English Literature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844" y="357187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Sociology</a:t>
            </a:r>
          </a:p>
        </p:txBody>
      </p:sp>
      <p:cxnSp>
        <p:nvCxnSpPr>
          <p:cNvPr id="27" name="Straight Connector 26"/>
          <p:cNvCxnSpPr>
            <a:stCxn id="20" idx="2"/>
            <a:endCxn id="21" idx="0"/>
          </p:cNvCxnSpPr>
          <p:nvPr/>
        </p:nvCxnSpPr>
        <p:spPr>
          <a:xfrm rot="16200000" flipH="1">
            <a:off x="1035811" y="2928926"/>
            <a:ext cx="142876" cy="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2"/>
            <a:endCxn id="22" idx="0"/>
          </p:cNvCxnSpPr>
          <p:nvPr/>
        </p:nvCxnSpPr>
        <p:spPr>
          <a:xfrm rot="5400000">
            <a:off x="1035819" y="350043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14546" y="2428869"/>
            <a:ext cx="2357454" cy="36925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IN" b="1" dirty="0">
                <a:solidFill>
                  <a:srgbClr val="7030A0"/>
                </a:solidFill>
              </a:rPr>
              <a:t>Elementary Botany</a:t>
            </a:r>
            <a:endParaRPr lang="en-IN" b="1" dirty="0">
              <a:solidFill>
                <a:srgbClr val="7030A0"/>
              </a:solidFill>
            </a:endParaRPr>
          </a:p>
          <a:p>
            <a:r>
              <a:rPr lang="en-IN" b="1" dirty="0">
                <a:solidFill>
                  <a:srgbClr val="7030A0"/>
                </a:solidFill>
              </a:rPr>
              <a:t>Elementary</a:t>
            </a:r>
            <a:r>
              <a:rPr lang="en-US" altLang="en-IN" b="1" dirty="0">
                <a:solidFill>
                  <a:srgbClr val="7030A0"/>
                </a:solidFill>
              </a:rPr>
              <a:t> Calculus</a:t>
            </a:r>
          </a:p>
          <a:p>
            <a:r>
              <a:rPr lang="en-US" altLang="en-IN" b="1" dirty="0">
                <a:solidFill>
                  <a:schemeClr val="accent2"/>
                </a:solidFill>
              </a:rPr>
              <a:t>Mechanics</a:t>
            </a:r>
          </a:p>
          <a:p>
            <a:r>
              <a:rPr lang="en-US" altLang="en-IN" b="1" dirty="0">
                <a:solidFill>
                  <a:srgbClr val="FF0000"/>
                </a:solidFill>
              </a:rPr>
              <a:t>Fundamental Chemistry-I</a:t>
            </a:r>
          </a:p>
          <a:p>
            <a:r>
              <a:rPr lang="en-US" altLang="en-IN" b="1" dirty="0">
                <a:solidFill>
                  <a:srgbClr val="00B050"/>
                </a:solidFill>
              </a:rPr>
              <a:t>Industrial Technology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Introductory Biochemistry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Life on Earth</a:t>
            </a:r>
          </a:p>
          <a:p>
            <a:r>
              <a:rPr lang="en-US" altLang="en-IN" b="1" dirty="0">
                <a:solidFill>
                  <a:srgbClr val="FF0000"/>
                </a:solidFill>
              </a:rPr>
              <a:t> </a:t>
            </a:r>
            <a:r>
              <a:rPr lang="en-IN" b="1" dirty="0">
                <a:solidFill>
                  <a:srgbClr val="00B0F0"/>
                </a:solidFill>
              </a:rPr>
              <a:t>Fundamental of Accountancy</a:t>
            </a:r>
          </a:p>
          <a:p>
            <a:r>
              <a:rPr lang="en-IN" b="1" dirty="0">
                <a:solidFill>
                  <a:srgbClr val="002060"/>
                </a:solidFill>
              </a:rPr>
              <a:t>Business Law</a:t>
            </a:r>
          </a:p>
          <a:p>
            <a:r>
              <a:rPr lang="en-IN" b="1" dirty="0">
                <a:solidFill>
                  <a:srgbClr val="C00000"/>
                </a:solidFill>
              </a:rPr>
              <a:t>Business Economy</a:t>
            </a:r>
            <a:endParaRPr lang="en-IN" dirty="0"/>
          </a:p>
        </p:txBody>
      </p:sp>
      <p:cxnSp>
        <p:nvCxnSpPr>
          <p:cNvPr id="34" name="Straight Arrow Connector 33"/>
          <p:cNvCxnSpPr>
            <a:stCxn id="4" idx="4"/>
            <a:endCxn id="20" idx="0"/>
          </p:cNvCxnSpPr>
          <p:nvPr/>
        </p:nvCxnSpPr>
        <p:spPr>
          <a:xfrm rot="16200000" flipH="1">
            <a:off x="910794" y="2232421"/>
            <a:ext cx="357190" cy="35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32" idx="0"/>
          </p:cNvCxnSpPr>
          <p:nvPr/>
        </p:nvCxnSpPr>
        <p:spPr>
          <a:xfrm flipH="1">
            <a:off x="3393433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643756" y="2428868"/>
            <a:ext cx="1857388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Environmental Studies</a:t>
            </a:r>
          </a:p>
        </p:txBody>
      </p:sp>
      <p:cxnSp>
        <p:nvCxnSpPr>
          <p:cNvPr id="41" name="Straight Arrow Connector 40"/>
          <p:cNvCxnSpPr>
            <a:stCxn id="6" idx="4"/>
            <a:endCxn id="37" idx="0"/>
          </p:cNvCxnSpPr>
          <p:nvPr/>
        </p:nvCxnSpPr>
        <p:spPr>
          <a:xfrm flipH="1">
            <a:off x="5572926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88125" y="2428875"/>
            <a:ext cx="2487295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IN" b="1" dirty="0">
                <a:solidFill>
                  <a:srgbClr val="002060"/>
                </a:solidFill>
              </a:rPr>
              <a:t>Public Opinion &amp; Survey Research</a:t>
            </a:r>
          </a:p>
          <a:p>
            <a:r>
              <a:rPr lang="en-US" altLang="en-IN" b="1" dirty="0">
                <a:solidFill>
                  <a:srgbClr val="FF0000"/>
                </a:solidFill>
              </a:rPr>
              <a:t>Citizen duties &amp; E-Governance</a:t>
            </a:r>
          </a:p>
          <a:p>
            <a:r>
              <a:rPr lang="en-US" altLang="en-IN" b="1" dirty="0">
                <a:solidFill>
                  <a:srgbClr val="00B050"/>
                </a:solidFill>
              </a:rPr>
              <a:t>Ethics, Politics &amp;Skill in Social Research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SPSS</a:t>
            </a:r>
          </a:p>
          <a:p>
            <a:r>
              <a:rPr lang="en-US" altLang="en-IN" b="1" dirty="0">
                <a:solidFill>
                  <a:srgbClr val="C00000"/>
                </a:solidFill>
              </a:rPr>
              <a:t>Creative Writing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Sampreshan Kala evam sarjanatmak hindi</a:t>
            </a:r>
          </a:p>
        </p:txBody>
      </p:sp>
      <p:cxnSp>
        <p:nvCxnSpPr>
          <p:cNvPr id="8" name="Straight Arrow Connector 7"/>
          <p:cNvCxnSpPr>
            <a:stCxn id="7" idx="4"/>
            <a:endCxn id="51" idx="0"/>
          </p:cNvCxnSpPr>
          <p:nvPr/>
        </p:nvCxnSpPr>
        <p:spPr>
          <a:xfrm rot="16200000" flipH="1">
            <a:off x="7648503" y="2245604"/>
            <a:ext cx="357197" cy="9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" name="Rectangle 21"/>
          <p:cNvSpPr/>
          <p:nvPr>
            <p:custDataLst>
              <p:tags r:id="rId1"/>
            </p:custDataLst>
          </p:nvPr>
        </p:nvSpPr>
        <p:spPr>
          <a:xfrm>
            <a:off x="165704" y="422084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Political Science</a:t>
            </a:r>
          </a:p>
        </p:txBody>
      </p:sp>
      <p:sp>
        <p:nvSpPr>
          <p:cNvPr id="11" name="Rectangle 21"/>
          <p:cNvSpPr/>
          <p:nvPr>
            <p:custDataLst>
              <p:tags r:id="rId2"/>
            </p:custDataLst>
          </p:nvPr>
        </p:nvSpPr>
        <p:spPr>
          <a:xfrm>
            <a:off x="142209" y="4808856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Economics</a:t>
            </a:r>
          </a:p>
        </p:txBody>
      </p:sp>
      <p:sp>
        <p:nvSpPr>
          <p:cNvPr id="12" name="Oval 11"/>
          <p:cNvSpPr/>
          <p:nvPr/>
        </p:nvSpPr>
        <p:spPr>
          <a:xfrm>
            <a:off x="213995" y="5353050"/>
            <a:ext cx="1656080" cy="4324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Any 3</a:t>
            </a:r>
          </a:p>
        </p:txBody>
      </p:sp>
      <p:cxnSp>
        <p:nvCxnSpPr>
          <p:cNvPr id="13" name="Straight Connector 12"/>
          <p:cNvCxnSpPr>
            <a:stCxn id="22" idx="2"/>
            <a:endCxn id="10" idx="0"/>
          </p:cNvCxnSpPr>
          <p:nvPr/>
        </p:nvCxnSpPr>
        <p:spPr>
          <a:xfrm>
            <a:off x="1107440" y="4000500"/>
            <a:ext cx="22860" cy="220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2"/>
            <a:endCxn id="11" idx="0"/>
          </p:cNvCxnSpPr>
          <p:nvPr/>
        </p:nvCxnSpPr>
        <p:spPr>
          <a:xfrm flipH="1">
            <a:off x="1106805" y="4649470"/>
            <a:ext cx="23495" cy="159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2852"/>
            <a:ext cx="70723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B.</a:t>
            </a:r>
            <a:r>
              <a:rPr lang="en-US" altLang="en-IN" sz="2800" b="1" dirty="0"/>
              <a:t>Com.</a:t>
            </a:r>
            <a:r>
              <a:rPr lang="en-IN" sz="2800" b="1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4678" y="785794"/>
            <a:ext cx="257176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0070C0"/>
                </a:solidFill>
              </a:rPr>
              <a:t>I SEMESTER</a:t>
            </a:r>
          </a:p>
        </p:txBody>
      </p:sp>
      <p:sp>
        <p:nvSpPr>
          <p:cNvPr id="4" name="Oval 3"/>
          <p:cNvSpPr/>
          <p:nvPr/>
        </p:nvSpPr>
        <p:spPr>
          <a:xfrm>
            <a:off x="214282" y="1571612"/>
            <a:ext cx="1714512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DSC</a:t>
            </a:r>
          </a:p>
        </p:txBody>
      </p:sp>
      <p:sp>
        <p:nvSpPr>
          <p:cNvPr id="5" name="Oval 4"/>
          <p:cNvSpPr/>
          <p:nvPr/>
        </p:nvSpPr>
        <p:spPr>
          <a:xfrm>
            <a:off x="2500298" y="1571612"/>
            <a:ext cx="1857388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GE</a:t>
            </a:r>
          </a:p>
        </p:txBody>
      </p:sp>
      <p:sp>
        <p:nvSpPr>
          <p:cNvPr id="6" name="Oval 5"/>
          <p:cNvSpPr/>
          <p:nvPr/>
        </p:nvSpPr>
        <p:spPr>
          <a:xfrm>
            <a:off x="4714876" y="1571612"/>
            <a:ext cx="1785950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7" name="Oval 6"/>
          <p:cNvSpPr/>
          <p:nvPr/>
        </p:nvSpPr>
        <p:spPr>
          <a:xfrm>
            <a:off x="6858016" y="1571612"/>
            <a:ext cx="1928826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VAC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678893" y="-321495"/>
            <a:ext cx="285752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</p:cNvCxnSpPr>
          <p:nvPr/>
        </p:nvCxnSpPr>
        <p:spPr>
          <a:xfrm rot="5400000">
            <a:off x="3857620" y="857232"/>
            <a:ext cx="28575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 rot="16200000" flipH="1">
            <a:off x="6179355" y="-464371"/>
            <a:ext cx="28575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rot="16200000" flipH="1">
            <a:off x="4893471" y="821513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2844" y="2362200"/>
            <a:ext cx="1928794" cy="533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Fundamental of Accounting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2844" y="3000372"/>
            <a:ext cx="1928826" cy="428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Business Law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844" y="3571876"/>
            <a:ext cx="1928826" cy="5429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Business Economics</a:t>
            </a:r>
          </a:p>
        </p:txBody>
      </p:sp>
      <p:cxnSp>
        <p:nvCxnSpPr>
          <p:cNvPr id="27" name="Straight Connector 26"/>
          <p:cNvCxnSpPr>
            <a:stCxn id="20" idx="2"/>
            <a:endCxn id="21" idx="0"/>
          </p:cNvCxnSpPr>
          <p:nvPr/>
        </p:nvCxnSpPr>
        <p:spPr>
          <a:xfrm rot="16200000" flipH="1">
            <a:off x="1054863" y="2947978"/>
            <a:ext cx="104772" cy="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2"/>
            <a:endCxn id="22" idx="0"/>
          </p:cNvCxnSpPr>
          <p:nvPr/>
        </p:nvCxnSpPr>
        <p:spPr>
          <a:xfrm rot="5400000">
            <a:off x="1035819" y="350043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14546" y="2428869"/>
            <a:ext cx="2357454" cy="45231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IN" b="1" dirty="0">
                <a:solidFill>
                  <a:srgbClr val="7030A0"/>
                </a:solidFill>
              </a:rPr>
              <a:t>Elementary Botany</a:t>
            </a:r>
            <a:endParaRPr lang="en-IN" b="1" dirty="0">
              <a:solidFill>
                <a:srgbClr val="7030A0"/>
              </a:solidFill>
            </a:endParaRPr>
          </a:p>
          <a:p>
            <a:r>
              <a:rPr lang="en-IN" b="1" dirty="0">
                <a:solidFill>
                  <a:srgbClr val="7030A0"/>
                </a:solidFill>
              </a:rPr>
              <a:t>Elementary</a:t>
            </a:r>
            <a:r>
              <a:rPr lang="en-US" altLang="en-IN" b="1" dirty="0">
                <a:solidFill>
                  <a:srgbClr val="7030A0"/>
                </a:solidFill>
              </a:rPr>
              <a:t> Calculus</a:t>
            </a:r>
          </a:p>
          <a:p>
            <a:r>
              <a:rPr lang="en-US" altLang="en-IN" b="1" dirty="0">
                <a:solidFill>
                  <a:schemeClr val="accent2"/>
                </a:solidFill>
              </a:rPr>
              <a:t>Mechanics</a:t>
            </a:r>
          </a:p>
          <a:p>
            <a:r>
              <a:rPr lang="en-US" altLang="en-IN" b="1" dirty="0">
                <a:solidFill>
                  <a:srgbClr val="FF0000"/>
                </a:solidFill>
              </a:rPr>
              <a:t>Fundamental Chemistry-I</a:t>
            </a:r>
          </a:p>
          <a:p>
            <a:r>
              <a:rPr lang="en-US" altLang="en-IN" b="1" dirty="0">
                <a:solidFill>
                  <a:srgbClr val="00B050"/>
                </a:solidFill>
              </a:rPr>
              <a:t>Industrial Technology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Introductory Biochemistry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Life on Earth</a:t>
            </a:r>
          </a:p>
          <a:p>
            <a:r>
              <a:rPr lang="en-US" altLang="en-IN" b="1" dirty="0"/>
              <a:t>History of India</a:t>
            </a:r>
          </a:p>
          <a:p>
            <a:r>
              <a:rPr lang="en-US" altLang="en-IN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Basics of Economics</a:t>
            </a:r>
          </a:p>
          <a:p>
            <a:r>
              <a:rPr lang="en-US" altLang="en-IN" b="1" dirty="0">
                <a:solidFill>
                  <a:srgbClr val="00B050"/>
                </a:solidFill>
              </a:rPr>
              <a:t>Intro. to the study of English literature</a:t>
            </a:r>
          </a:p>
          <a:p>
            <a:r>
              <a:rPr lang="en-US" altLang="en-IN" b="1" dirty="0">
                <a:solidFill>
                  <a:srgbClr val="C00000"/>
                </a:solidFill>
              </a:rPr>
              <a:t>hindi sahity ka itihas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Intro. to Pol. Theory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Intro. to sociology</a:t>
            </a:r>
          </a:p>
        </p:txBody>
      </p:sp>
      <p:cxnSp>
        <p:nvCxnSpPr>
          <p:cNvPr id="34" name="Straight Arrow Connector 33"/>
          <p:cNvCxnSpPr>
            <a:stCxn id="4" idx="4"/>
            <a:endCxn id="20" idx="0"/>
          </p:cNvCxnSpPr>
          <p:nvPr/>
        </p:nvCxnSpPr>
        <p:spPr>
          <a:xfrm rot="16200000" flipH="1">
            <a:off x="944128" y="2199087"/>
            <a:ext cx="290522" cy="35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32" idx="0"/>
          </p:cNvCxnSpPr>
          <p:nvPr/>
        </p:nvCxnSpPr>
        <p:spPr>
          <a:xfrm flipH="1">
            <a:off x="3393433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643756" y="2428868"/>
            <a:ext cx="1857388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Environmental Studies</a:t>
            </a:r>
          </a:p>
        </p:txBody>
      </p:sp>
      <p:cxnSp>
        <p:nvCxnSpPr>
          <p:cNvPr id="41" name="Straight Arrow Connector 40"/>
          <p:cNvCxnSpPr>
            <a:stCxn id="6" idx="4"/>
            <a:endCxn id="37" idx="0"/>
          </p:cNvCxnSpPr>
          <p:nvPr/>
        </p:nvCxnSpPr>
        <p:spPr>
          <a:xfrm flipH="1">
            <a:off x="5572926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88125" y="2428875"/>
            <a:ext cx="2487295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00B0F0"/>
                </a:solidFill>
              </a:rPr>
              <a:t>Concept of Business</a:t>
            </a:r>
            <a:endParaRPr lang="en-IN" b="1" dirty="0">
              <a:solidFill>
                <a:srgbClr val="0070C0"/>
              </a:solidFill>
            </a:endParaRPr>
          </a:p>
          <a:p>
            <a:r>
              <a:rPr lang="en-IN" b="1" dirty="0">
                <a:solidFill>
                  <a:srgbClr val="0070C0"/>
                </a:solidFill>
              </a:rPr>
              <a:t>Chemistry in Daily Life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Basic Mathematics &amp; Logic</a:t>
            </a:r>
            <a:endParaRPr lang="en-IN" dirty="0">
              <a:solidFill>
                <a:schemeClr val="accent6"/>
              </a:solidFill>
            </a:endParaRPr>
          </a:p>
          <a:p>
            <a:r>
              <a:rPr lang="en-US" altLang="en-IN" b="1" dirty="0">
                <a:solidFill>
                  <a:srgbClr val="00B050"/>
                </a:solidFill>
              </a:rPr>
              <a:t>Constitutional Values </a:t>
            </a:r>
            <a:r>
              <a:rPr lang="en-IN" b="1" dirty="0">
                <a:solidFill>
                  <a:srgbClr val="FF0000"/>
                </a:solidFill>
              </a:rPr>
              <a:t>Renewable Energy and Energy Harvesting</a:t>
            </a:r>
          </a:p>
          <a:p>
            <a:r>
              <a:rPr lang="en-IN" b="1" dirty="0">
                <a:solidFill>
                  <a:srgbClr val="7030A0"/>
                </a:solidFill>
              </a:rPr>
              <a:t>Public Health and Hygiene </a:t>
            </a:r>
          </a:p>
          <a:p>
            <a:r>
              <a:rPr lang="en-IN" b="1" dirty="0">
                <a:solidFill>
                  <a:srgbClr val="C00000"/>
                </a:solidFill>
              </a:rPr>
              <a:t>Herbal Plant and Human Health</a:t>
            </a:r>
          </a:p>
          <a:p>
            <a:r>
              <a:rPr lang="en-IN" b="1" dirty="0">
                <a:solidFill>
                  <a:srgbClr val="00B050"/>
                </a:solidFill>
              </a:rPr>
              <a:t>Indian Tradition and Values</a:t>
            </a:r>
          </a:p>
          <a:p>
            <a:r>
              <a:rPr lang="en-US" altLang="en-IN" b="1" dirty="0" err="1">
                <a:solidFill>
                  <a:srgbClr val="FF0000"/>
                </a:solidFill>
              </a:rPr>
              <a:t>sambhashan</a:t>
            </a:r>
            <a:r>
              <a:rPr lang="en-US" altLang="en-IN" b="1" dirty="0">
                <a:solidFill>
                  <a:srgbClr val="FF0000"/>
                </a:solidFill>
              </a:rPr>
              <a:t> </a:t>
            </a:r>
            <a:r>
              <a:rPr lang="en-US" altLang="en-IN" b="1" dirty="0" err="1">
                <a:solidFill>
                  <a:srgbClr val="FF0000"/>
                </a:solidFill>
              </a:rPr>
              <a:t>kaushal</a:t>
            </a:r>
            <a:endParaRPr lang="en-US" altLang="en-IN" b="1" dirty="0">
              <a:solidFill>
                <a:srgbClr val="FF0000"/>
              </a:solidFill>
            </a:endParaRPr>
          </a:p>
          <a:p>
            <a:r>
              <a:rPr lang="en-US" altLang="en-IN" b="1" dirty="0">
                <a:solidFill>
                  <a:srgbClr val="0070C0"/>
                </a:solidFill>
              </a:rPr>
              <a:t>Emotional Intelligence</a:t>
            </a:r>
          </a:p>
        </p:txBody>
      </p:sp>
      <p:cxnSp>
        <p:nvCxnSpPr>
          <p:cNvPr id="8" name="Straight Arrow Connector 7"/>
          <p:cNvCxnSpPr>
            <a:stCxn id="7" idx="4"/>
            <a:endCxn id="51" idx="0"/>
          </p:cNvCxnSpPr>
          <p:nvPr/>
        </p:nvCxnSpPr>
        <p:spPr>
          <a:xfrm rot="16200000" flipH="1">
            <a:off x="7648503" y="2245604"/>
            <a:ext cx="357197" cy="9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2852"/>
            <a:ext cx="70723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/>
              <a:t>B.</a:t>
            </a:r>
            <a:r>
              <a:rPr lang="en-US" altLang="en-IN" sz="2800" b="1" dirty="0"/>
              <a:t>Com.</a:t>
            </a:r>
            <a:r>
              <a:rPr lang="en-IN" sz="2800" b="1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4678" y="785794"/>
            <a:ext cx="257176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0070C0"/>
                </a:solidFill>
              </a:rPr>
              <a:t>I</a:t>
            </a:r>
            <a:r>
              <a:rPr lang="en-US" altLang="en-IN" sz="2400" b="1" dirty="0">
                <a:solidFill>
                  <a:srgbClr val="0070C0"/>
                </a:solidFill>
              </a:rPr>
              <a:t>I</a:t>
            </a:r>
            <a:r>
              <a:rPr lang="en-IN" sz="2400" b="1" dirty="0">
                <a:solidFill>
                  <a:srgbClr val="0070C0"/>
                </a:solidFill>
              </a:rPr>
              <a:t> SEMESTER</a:t>
            </a:r>
          </a:p>
        </p:txBody>
      </p:sp>
      <p:sp>
        <p:nvSpPr>
          <p:cNvPr id="4" name="Oval 3"/>
          <p:cNvSpPr/>
          <p:nvPr/>
        </p:nvSpPr>
        <p:spPr>
          <a:xfrm>
            <a:off x="214282" y="1571612"/>
            <a:ext cx="1714512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DSC</a:t>
            </a:r>
          </a:p>
        </p:txBody>
      </p:sp>
      <p:sp>
        <p:nvSpPr>
          <p:cNvPr id="5" name="Oval 4"/>
          <p:cNvSpPr/>
          <p:nvPr/>
        </p:nvSpPr>
        <p:spPr>
          <a:xfrm>
            <a:off x="2500298" y="1571612"/>
            <a:ext cx="1857388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GE</a:t>
            </a:r>
          </a:p>
        </p:txBody>
      </p:sp>
      <p:sp>
        <p:nvSpPr>
          <p:cNvPr id="6" name="Oval 5"/>
          <p:cNvSpPr/>
          <p:nvPr/>
        </p:nvSpPr>
        <p:spPr>
          <a:xfrm>
            <a:off x="4714876" y="1571612"/>
            <a:ext cx="1785950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AEC</a:t>
            </a:r>
          </a:p>
        </p:txBody>
      </p:sp>
      <p:sp>
        <p:nvSpPr>
          <p:cNvPr id="7" name="Oval 6"/>
          <p:cNvSpPr/>
          <p:nvPr/>
        </p:nvSpPr>
        <p:spPr>
          <a:xfrm>
            <a:off x="6858016" y="1571612"/>
            <a:ext cx="1928826" cy="5000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sz="2400" b="1" dirty="0">
                <a:solidFill>
                  <a:srgbClr val="FF0000"/>
                </a:solidFill>
              </a:rPr>
              <a:t>SE</a:t>
            </a:r>
            <a:r>
              <a:rPr lang="en-IN" sz="2400" b="1" dirty="0">
                <a:solidFill>
                  <a:srgbClr val="FF0000"/>
                </a:solidFill>
              </a:rPr>
              <a:t>C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678893" y="-321495"/>
            <a:ext cx="285752" cy="3357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</p:cNvCxnSpPr>
          <p:nvPr/>
        </p:nvCxnSpPr>
        <p:spPr>
          <a:xfrm rot="5400000">
            <a:off x="3857620" y="857232"/>
            <a:ext cx="28575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 rot="16200000" flipH="1">
            <a:off x="6179355" y="-464371"/>
            <a:ext cx="285752" cy="3643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" idx="2"/>
          </p:cNvCxnSpPr>
          <p:nvPr/>
        </p:nvCxnSpPr>
        <p:spPr>
          <a:xfrm rot="16200000" flipH="1">
            <a:off x="4893471" y="821513"/>
            <a:ext cx="28575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2844" y="2428868"/>
            <a:ext cx="1928794" cy="5429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Business Accounting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2400" y="3048000"/>
            <a:ext cx="1928826" cy="533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Business Mathematics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" y="3733800"/>
            <a:ext cx="1928826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IN" b="1" dirty="0">
                <a:solidFill>
                  <a:srgbClr val="7030A0"/>
                </a:solidFill>
              </a:rPr>
              <a:t>Business Environment</a:t>
            </a:r>
          </a:p>
        </p:txBody>
      </p:sp>
      <p:cxnSp>
        <p:nvCxnSpPr>
          <p:cNvPr id="27" name="Straight Connector 26"/>
          <p:cNvCxnSpPr>
            <a:stCxn id="20" idx="2"/>
            <a:endCxn id="21" idx="0"/>
          </p:cNvCxnSpPr>
          <p:nvPr/>
        </p:nvCxnSpPr>
        <p:spPr>
          <a:xfrm rot="16200000" flipH="1">
            <a:off x="1073927" y="3005114"/>
            <a:ext cx="76200" cy="9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2"/>
            <a:endCxn id="22" idx="0"/>
          </p:cNvCxnSpPr>
          <p:nvPr/>
        </p:nvCxnSpPr>
        <p:spPr>
          <a:xfrm rot="5400000">
            <a:off x="1040613" y="36576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14546" y="2428869"/>
            <a:ext cx="2357454" cy="45231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IN" b="1" dirty="0">
                <a:solidFill>
                  <a:srgbClr val="7030A0"/>
                </a:solidFill>
              </a:rPr>
              <a:t>Elementary Botany</a:t>
            </a:r>
            <a:endParaRPr lang="en-IN" b="1" dirty="0">
              <a:solidFill>
                <a:srgbClr val="7030A0"/>
              </a:solidFill>
            </a:endParaRPr>
          </a:p>
          <a:p>
            <a:r>
              <a:rPr lang="en-IN" b="1" dirty="0">
                <a:solidFill>
                  <a:srgbClr val="7030A0"/>
                </a:solidFill>
              </a:rPr>
              <a:t>Elementary</a:t>
            </a:r>
            <a:r>
              <a:rPr lang="en-US" altLang="en-IN" b="1" dirty="0">
                <a:solidFill>
                  <a:srgbClr val="7030A0"/>
                </a:solidFill>
              </a:rPr>
              <a:t> Calculus</a:t>
            </a:r>
          </a:p>
          <a:p>
            <a:r>
              <a:rPr lang="en-US" altLang="en-IN" b="1" dirty="0">
                <a:solidFill>
                  <a:schemeClr val="accent2"/>
                </a:solidFill>
              </a:rPr>
              <a:t>Mechanics</a:t>
            </a:r>
          </a:p>
          <a:p>
            <a:r>
              <a:rPr lang="en-US" altLang="en-IN" b="1" dirty="0">
                <a:solidFill>
                  <a:srgbClr val="FF0000"/>
                </a:solidFill>
              </a:rPr>
              <a:t>Fundamental Chemistry-I</a:t>
            </a:r>
          </a:p>
          <a:p>
            <a:r>
              <a:rPr lang="en-US" altLang="en-IN" b="1" dirty="0">
                <a:solidFill>
                  <a:srgbClr val="00B050"/>
                </a:solidFill>
              </a:rPr>
              <a:t>Industrial Technology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Introductory Biochemistry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Life on Earth</a:t>
            </a:r>
          </a:p>
          <a:p>
            <a:r>
              <a:rPr lang="en-US" altLang="en-IN" b="1" dirty="0"/>
              <a:t>History of India</a:t>
            </a:r>
          </a:p>
          <a:p>
            <a:r>
              <a:rPr lang="en-US" altLang="en-IN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Basics of Economics</a:t>
            </a:r>
          </a:p>
          <a:p>
            <a:r>
              <a:rPr lang="en-US" altLang="en-IN" b="1" dirty="0">
                <a:solidFill>
                  <a:srgbClr val="00B050"/>
                </a:solidFill>
              </a:rPr>
              <a:t>Intro. to the study of English literature</a:t>
            </a:r>
          </a:p>
          <a:p>
            <a:r>
              <a:rPr lang="en-US" altLang="en-IN" b="1" dirty="0">
                <a:solidFill>
                  <a:srgbClr val="C00000"/>
                </a:solidFill>
              </a:rPr>
              <a:t>hindi sahity ka itihas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Intro. to Pol. Theory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Intro. to sociology</a:t>
            </a:r>
          </a:p>
        </p:txBody>
      </p:sp>
      <p:cxnSp>
        <p:nvCxnSpPr>
          <p:cNvPr id="34" name="Straight Arrow Connector 33"/>
          <p:cNvCxnSpPr>
            <a:stCxn id="4" idx="4"/>
            <a:endCxn id="20" idx="0"/>
          </p:cNvCxnSpPr>
          <p:nvPr/>
        </p:nvCxnSpPr>
        <p:spPr>
          <a:xfrm rot="16200000" flipH="1">
            <a:off x="910794" y="2232421"/>
            <a:ext cx="357190" cy="35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32" idx="0"/>
          </p:cNvCxnSpPr>
          <p:nvPr/>
        </p:nvCxnSpPr>
        <p:spPr>
          <a:xfrm flipH="1">
            <a:off x="3393433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643756" y="2428868"/>
            <a:ext cx="1857388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English Languag</a:t>
            </a:r>
          </a:p>
        </p:txBody>
      </p:sp>
      <p:cxnSp>
        <p:nvCxnSpPr>
          <p:cNvPr id="41" name="Straight Arrow Connector 40"/>
          <p:cNvCxnSpPr>
            <a:stCxn id="6" idx="4"/>
            <a:endCxn id="37" idx="0"/>
          </p:cNvCxnSpPr>
          <p:nvPr/>
        </p:nvCxnSpPr>
        <p:spPr>
          <a:xfrm flipH="1">
            <a:off x="5572926" y="2072313"/>
            <a:ext cx="35560" cy="35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88125" y="2428875"/>
            <a:ext cx="2487295" cy="645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IN" b="1" dirty="0">
                <a:solidFill>
                  <a:srgbClr val="0070C0"/>
                </a:solidFill>
              </a:rPr>
              <a:t>Accounting for Everyone</a:t>
            </a:r>
          </a:p>
        </p:txBody>
      </p:sp>
      <p:cxnSp>
        <p:nvCxnSpPr>
          <p:cNvPr id="8" name="Straight Arrow Connector 7"/>
          <p:cNvCxnSpPr>
            <a:stCxn id="7" idx="4"/>
            <a:endCxn id="51" idx="0"/>
          </p:cNvCxnSpPr>
          <p:nvPr/>
        </p:nvCxnSpPr>
        <p:spPr>
          <a:xfrm>
            <a:off x="7822565" y="2072005"/>
            <a:ext cx="9525" cy="356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588125" y="3124200"/>
            <a:ext cx="2487295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IN" b="1" dirty="0">
                <a:solidFill>
                  <a:srgbClr val="002060"/>
                </a:solidFill>
              </a:rPr>
              <a:t>Public Opinion &amp; Survey Research</a:t>
            </a:r>
          </a:p>
          <a:p>
            <a:r>
              <a:rPr lang="en-US" altLang="en-IN" b="1" dirty="0">
                <a:solidFill>
                  <a:srgbClr val="FF0000"/>
                </a:solidFill>
              </a:rPr>
              <a:t>Citizen duties &amp; E-Governance</a:t>
            </a:r>
          </a:p>
          <a:p>
            <a:r>
              <a:rPr lang="en-US" altLang="en-IN" b="1" dirty="0">
                <a:solidFill>
                  <a:srgbClr val="00B050"/>
                </a:solidFill>
              </a:rPr>
              <a:t>Ethics, Politics &amp;Skill in Social Research</a:t>
            </a:r>
          </a:p>
          <a:p>
            <a:r>
              <a:rPr lang="en-US" altLang="en-IN" b="1" dirty="0">
                <a:solidFill>
                  <a:srgbClr val="0070C0"/>
                </a:solidFill>
              </a:rPr>
              <a:t>SPSS</a:t>
            </a:r>
          </a:p>
          <a:p>
            <a:r>
              <a:rPr lang="en-US" altLang="en-IN" b="1" dirty="0">
                <a:solidFill>
                  <a:srgbClr val="C00000"/>
                </a:solidFill>
              </a:rPr>
              <a:t>Creative Writing</a:t>
            </a:r>
          </a:p>
          <a:p>
            <a:r>
              <a:rPr lang="en-US" altLang="en-IN" b="1" dirty="0">
                <a:solidFill>
                  <a:schemeClr val="accent6"/>
                </a:solidFill>
              </a:rPr>
              <a:t>Sampreshan Kala evam sarjanatmak hindi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4280" y="214292"/>
          <a:ext cx="8715440" cy="6817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7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0130">
                <a:tc gridSpan="5">
                  <a:txBody>
                    <a:bodyPr/>
                    <a:lstStyle/>
                    <a:p>
                      <a:pPr algn="ctr"/>
                      <a:r>
                        <a:rPr lang="en-IN" sz="4000" b="1" dirty="0"/>
                        <a:t>Semester System  -- Credit Based  - Multiple entry &amp; exit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470">
                <a:tc rowSpan="2"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en-IN" sz="2400" b="1" baseline="30000" dirty="0">
                          <a:solidFill>
                            <a:srgbClr val="0070C0"/>
                          </a:solidFill>
                        </a:rPr>
                        <a:t>st</a:t>
                      </a:r>
                      <a:endParaRPr lang="en-IN" sz="2400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 Year</a:t>
                      </a:r>
                    </a:p>
                    <a:p>
                      <a:pPr algn="ctr"/>
                      <a:endParaRPr lang="en-IN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SEMESTER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20 Credits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4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40 Credits</a:t>
                      </a:r>
                    </a:p>
                    <a:p>
                      <a:endParaRPr lang="en-IN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i-IN" sz="2400" b="1" dirty="0">
                          <a:solidFill>
                            <a:srgbClr val="FF0000"/>
                          </a:solidFill>
                        </a:rPr>
                        <a:t>UG </a:t>
                      </a:r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Certificate</a:t>
                      </a:r>
                    </a:p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(44</a:t>
                      </a:r>
                      <a:r>
                        <a:rPr lang="en-IN" sz="2400" b="1" baseline="0" dirty="0">
                          <a:solidFill>
                            <a:srgbClr val="FF0000"/>
                          </a:solidFill>
                        </a:rPr>
                        <a:t> Credits)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SEMESTER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20 Credits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470">
                <a:tc rowSpan="2"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2nd </a:t>
                      </a: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Year</a:t>
                      </a:r>
                    </a:p>
                    <a:p>
                      <a:pPr algn="ctr"/>
                      <a:endParaRPr lang="en-IN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SEMESTER</a:t>
                      </a:r>
                      <a:r>
                        <a:rPr lang="en-IN" sz="2400" b="1" baseline="0" dirty="0">
                          <a:solidFill>
                            <a:srgbClr val="7030A0"/>
                          </a:solidFill>
                        </a:rPr>
                        <a:t> III</a:t>
                      </a:r>
                      <a:endParaRPr lang="en-IN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20 Credits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4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40 Credits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i-IN" sz="2400" b="1" dirty="0">
                          <a:solidFill>
                            <a:srgbClr val="FF0000"/>
                          </a:solidFill>
                        </a:rPr>
                        <a:t>UG Diploma                   </a:t>
                      </a:r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(84</a:t>
                      </a:r>
                      <a:r>
                        <a:rPr lang="en-IN" sz="2400" b="1" baseline="0" dirty="0">
                          <a:solidFill>
                            <a:srgbClr val="FF0000"/>
                          </a:solidFill>
                        </a:rPr>
                        <a:t> Credits)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3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SEMESTER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20 Credits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4470">
                <a:tc rowSpan="2"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3rd </a:t>
                      </a: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SEMESTER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20 Credits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4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40 Credits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i-IN" sz="2400" b="1" dirty="0">
                          <a:solidFill>
                            <a:srgbClr val="FF0000"/>
                          </a:solidFill>
                        </a:rPr>
                        <a:t>UG Degree</a:t>
                      </a:r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(120</a:t>
                      </a:r>
                      <a:r>
                        <a:rPr lang="en-IN" sz="2400" b="1" baseline="0" dirty="0">
                          <a:solidFill>
                            <a:srgbClr val="FF0000"/>
                          </a:solidFill>
                        </a:rPr>
                        <a:t> Credits)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4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SEMESTER 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20 Credit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4470">
                <a:tc rowSpan="2"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en-IN" sz="2400" b="1" baseline="30000" dirty="0">
                          <a:solidFill>
                            <a:srgbClr val="0070C0"/>
                          </a:solidFill>
                        </a:rPr>
                        <a:t>th</a:t>
                      </a:r>
                      <a:endParaRPr lang="en-IN" sz="2400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SEMESTER VII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20 Credits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IN" sz="24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40 Credits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hi-IN" sz="2400" b="1" dirty="0">
                          <a:solidFill>
                            <a:srgbClr val="FF0000"/>
                          </a:solidFill>
                        </a:rPr>
                        <a:t>B. </a:t>
                      </a:r>
                      <a:r>
                        <a:rPr lang="en-IN" sz="2400" b="1" dirty="0" err="1">
                          <a:solidFill>
                            <a:srgbClr val="FF0000"/>
                          </a:solidFill>
                        </a:rPr>
                        <a:t>Honors</a:t>
                      </a:r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 (160</a:t>
                      </a:r>
                      <a:r>
                        <a:rPr lang="en-IN" sz="2400" b="1" baseline="0" dirty="0">
                          <a:solidFill>
                            <a:srgbClr val="FF0000"/>
                          </a:solidFill>
                        </a:rPr>
                        <a:t> Credits) </a:t>
                      </a:r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baseline="0" dirty="0">
                          <a:solidFill>
                            <a:srgbClr val="FF0000"/>
                          </a:solidFill>
                        </a:rPr>
                        <a:t>OR</a:t>
                      </a:r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hi-IN" sz="2000" b="1" dirty="0">
                          <a:solidFill>
                            <a:srgbClr val="FF0000"/>
                          </a:solidFill>
                        </a:rPr>
                        <a:t>B. </a:t>
                      </a:r>
                      <a:r>
                        <a:rPr lang="en-IN" sz="2000" b="1" dirty="0" err="1">
                          <a:solidFill>
                            <a:srgbClr val="FF0000"/>
                          </a:solidFill>
                        </a:rPr>
                        <a:t>Honors</a:t>
                      </a:r>
                      <a:r>
                        <a:rPr lang="en-IN" sz="2000" b="1" dirty="0">
                          <a:solidFill>
                            <a:srgbClr val="FF0000"/>
                          </a:solidFill>
                        </a:rPr>
                        <a:t> with Research</a:t>
                      </a:r>
                    </a:p>
                    <a:p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(164</a:t>
                      </a:r>
                      <a:r>
                        <a:rPr lang="en-IN" sz="2400" b="1" baseline="0" dirty="0">
                          <a:solidFill>
                            <a:srgbClr val="FF0000"/>
                          </a:solidFill>
                        </a:rPr>
                        <a:t> Credits)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4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SEMESTER VIII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00B050"/>
                          </a:solidFill>
                        </a:rPr>
                        <a:t>20 Credits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81" y="142850"/>
          <a:ext cx="8715438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9277">
                <a:tc gridSpan="3"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Course Nature &amp; Course Credit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548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COURSE</a:t>
                      </a:r>
                      <a:r>
                        <a:rPr lang="en-IN" sz="2400" b="1" baseline="0" dirty="0">
                          <a:solidFill>
                            <a:srgbClr val="C00000"/>
                          </a:solidFill>
                        </a:rPr>
                        <a:t> NAME</a:t>
                      </a:r>
                      <a:endParaRPr lang="en-IN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COURSE</a:t>
                      </a:r>
                      <a:r>
                        <a:rPr lang="en-IN" sz="2400" b="1" baseline="0" dirty="0">
                          <a:solidFill>
                            <a:srgbClr val="C00000"/>
                          </a:solidFill>
                        </a:rPr>
                        <a:t> CODE</a:t>
                      </a:r>
                      <a:endParaRPr lang="en-IN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C00000"/>
                          </a:solidFill>
                        </a:rPr>
                        <a:t>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427">
                <a:tc>
                  <a:txBody>
                    <a:bodyPr/>
                    <a:lstStyle/>
                    <a:p>
                      <a:r>
                        <a:rPr lang="en-IN" sz="3200" b="1" dirty="0">
                          <a:solidFill>
                            <a:srgbClr val="0070C0"/>
                          </a:solidFill>
                        </a:rPr>
                        <a:t>Discipline Specific</a:t>
                      </a:r>
                      <a:r>
                        <a:rPr lang="en-IN" sz="3200" b="1" baseline="0" dirty="0">
                          <a:solidFill>
                            <a:srgbClr val="0070C0"/>
                          </a:solidFill>
                        </a:rPr>
                        <a:t> Course</a:t>
                      </a:r>
                      <a:endParaRPr lang="en-IN" sz="3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00B050"/>
                          </a:solidFill>
                        </a:rPr>
                        <a:t>DSC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FFC0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427">
                <a:tc>
                  <a:txBody>
                    <a:bodyPr/>
                    <a:lstStyle/>
                    <a:p>
                      <a:r>
                        <a:rPr lang="en-IN" sz="3200" b="1" dirty="0">
                          <a:solidFill>
                            <a:srgbClr val="0070C0"/>
                          </a:solidFill>
                        </a:rPr>
                        <a:t>Discipline Specific Elective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00B050"/>
                          </a:solidFill>
                        </a:rPr>
                        <a:t>DSE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FFC0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427">
                <a:tc>
                  <a:txBody>
                    <a:bodyPr/>
                    <a:lstStyle/>
                    <a:p>
                      <a:r>
                        <a:rPr lang="en-IN" sz="3200" b="1" dirty="0">
                          <a:solidFill>
                            <a:srgbClr val="0070C0"/>
                          </a:solidFill>
                        </a:rPr>
                        <a:t>Generic Elective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00B050"/>
                          </a:solidFill>
                        </a:rPr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FFC0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337">
                <a:tc>
                  <a:txBody>
                    <a:bodyPr/>
                    <a:lstStyle/>
                    <a:p>
                      <a:r>
                        <a:rPr lang="en-IN" sz="2800" b="1" dirty="0">
                          <a:solidFill>
                            <a:srgbClr val="7030A0"/>
                          </a:solidFill>
                        </a:rPr>
                        <a:t>Courses with Laboratory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7030A0"/>
                          </a:solidFill>
                        </a:rPr>
                        <a:t>Theory- 3 Credits</a:t>
                      </a:r>
                    </a:p>
                    <a:p>
                      <a:pPr algn="ctr"/>
                      <a:r>
                        <a:rPr lang="en-IN" sz="1800" b="1" dirty="0">
                          <a:solidFill>
                            <a:srgbClr val="7030A0"/>
                          </a:solidFill>
                        </a:rPr>
                        <a:t>Practical- 1 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427">
                <a:tc>
                  <a:txBody>
                    <a:bodyPr/>
                    <a:lstStyle/>
                    <a:p>
                      <a:r>
                        <a:rPr lang="en-IN" sz="3200" b="1" dirty="0">
                          <a:solidFill>
                            <a:srgbClr val="0070C0"/>
                          </a:solidFill>
                        </a:rPr>
                        <a:t>Value Addition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00B050"/>
                          </a:solidFill>
                        </a:rPr>
                        <a:t>VAC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FFC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427">
                <a:tc>
                  <a:txBody>
                    <a:bodyPr/>
                    <a:lstStyle/>
                    <a:p>
                      <a:r>
                        <a:rPr lang="en-IN" sz="3200" b="1" dirty="0">
                          <a:solidFill>
                            <a:srgbClr val="0070C0"/>
                          </a:solidFill>
                        </a:rPr>
                        <a:t>Ability Enhancement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00B050"/>
                          </a:solidFill>
                        </a:rPr>
                        <a:t>AEC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FFC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427">
                <a:tc>
                  <a:txBody>
                    <a:bodyPr/>
                    <a:lstStyle/>
                    <a:p>
                      <a:r>
                        <a:rPr lang="en-IN" sz="3200" b="1" dirty="0">
                          <a:solidFill>
                            <a:srgbClr val="0070C0"/>
                          </a:solidFill>
                        </a:rPr>
                        <a:t>Skill Enhancement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00B050"/>
                          </a:solidFill>
                        </a:rPr>
                        <a:t>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200" b="1" dirty="0">
                          <a:solidFill>
                            <a:srgbClr val="FFC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738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Skill Enhancement Course with Laboratory work</a:t>
                      </a:r>
                    </a:p>
                    <a:p>
                      <a:endParaRPr lang="en-IN" sz="2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solidFill>
                            <a:srgbClr val="7030A0"/>
                          </a:solidFill>
                        </a:rPr>
                        <a:t>Theory- </a:t>
                      </a:r>
                      <a:r>
                        <a:rPr lang="hi-IN" sz="1800" b="1" dirty="0">
                          <a:solidFill>
                            <a:srgbClr val="7030A0"/>
                          </a:solidFill>
                        </a:rPr>
                        <a:t>1</a:t>
                      </a:r>
                      <a:r>
                        <a:rPr lang="en-IN" sz="1800" b="1" dirty="0">
                          <a:solidFill>
                            <a:srgbClr val="7030A0"/>
                          </a:solidFill>
                        </a:rPr>
                        <a:t> Credit</a:t>
                      </a:r>
                    </a:p>
                    <a:p>
                      <a:pPr algn="ctr"/>
                      <a:r>
                        <a:rPr lang="en-IN" sz="1800" b="1" dirty="0">
                          <a:solidFill>
                            <a:srgbClr val="7030A0"/>
                          </a:solidFill>
                        </a:rPr>
                        <a:t>Practical- 1 Credit</a:t>
                      </a:r>
                    </a:p>
                    <a:p>
                      <a:pPr algn="ctr"/>
                      <a:endParaRPr lang="en-IN" sz="3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6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2844" y="214287"/>
          <a:ext cx="8848756" cy="6491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1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9332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SEMESTER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COURSES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CREDITS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TOTAL CREDITS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332">
                <a:tc rowSpan="6">
                  <a:txBody>
                    <a:bodyPr/>
                    <a:lstStyle/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I</a:t>
                      </a: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 SEMESTER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A1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B1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C1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GE – 01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AEC - 01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VAC -01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332">
                <a:tc rowSpan="6">
                  <a:txBody>
                    <a:bodyPr/>
                    <a:lstStyle/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II</a:t>
                      </a: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A2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B2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C2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GE – 02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AEC - 02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93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SEC</a:t>
                      </a:r>
                      <a:r>
                        <a:rPr lang="en-IN" sz="2400" b="1" baseline="0" dirty="0">
                          <a:solidFill>
                            <a:srgbClr val="0070C0"/>
                          </a:solidFill>
                        </a:rPr>
                        <a:t> - 01</a:t>
                      </a:r>
                      <a:endParaRPr lang="en-IN" sz="24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2844" y="214286"/>
          <a:ext cx="8715436" cy="6643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055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CREDITS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TOTAL 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055">
                <a:tc rowSpan="6">
                  <a:txBody>
                    <a:bodyPr/>
                    <a:lstStyle/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III</a:t>
                      </a: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 SEMESTER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A3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B3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C3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DSE -01 or GE – 03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AEC - 03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VAC -02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055">
                <a:tc rowSpan="6">
                  <a:txBody>
                    <a:bodyPr/>
                    <a:lstStyle/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I</a:t>
                      </a:r>
                      <a:r>
                        <a:rPr lang="en-US" altLang="en-IN" sz="2000" b="1" dirty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B4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DSE –02 or GE –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AEC - 04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SEC</a:t>
                      </a:r>
                      <a:r>
                        <a:rPr lang="en-IN" sz="2400" b="1" baseline="0" dirty="0">
                          <a:solidFill>
                            <a:srgbClr val="0070C0"/>
                          </a:solidFill>
                        </a:rPr>
                        <a:t> - 02</a:t>
                      </a:r>
                      <a:endParaRPr lang="en-IN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2844" y="214286"/>
          <a:ext cx="8715436" cy="6500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CREDITS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TOTAL 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6">
                <a:tc rowSpan="6">
                  <a:txBody>
                    <a:bodyPr/>
                    <a:lstStyle/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 SEMESTER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A5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B5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C5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DSE -03 or GE – 05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SEC - 03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VAC -03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066">
                <a:tc rowSpan="6">
                  <a:txBody>
                    <a:bodyPr/>
                    <a:lstStyle/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IN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VI</a:t>
                      </a:r>
                    </a:p>
                    <a:p>
                      <a:pPr algn="ctr"/>
                      <a:r>
                        <a:rPr lang="en-IN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A6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IN" sz="24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IN" sz="2400" b="1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DSC – C6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</a:rPr>
                        <a:t>DSE –04 or GE –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0070C0"/>
                          </a:solidFill>
                          <a:sym typeface="+mn-ea"/>
                        </a:rPr>
                        <a:t>SEC - 04</a:t>
                      </a:r>
                      <a:endParaRPr lang="en-IN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0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IN" sz="2400" b="1" dirty="0">
                          <a:solidFill>
                            <a:srgbClr val="0070C0"/>
                          </a:solidFill>
                        </a:rPr>
                        <a:t>Internship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/>
          <p:nvPr>
            <p:custDataLst>
              <p:tags r:id="rId1"/>
            </p:custDataLst>
          </p:nvPr>
        </p:nvGraphicFramePr>
        <p:xfrm>
          <a:off x="179705" y="188595"/>
          <a:ext cx="8798560" cy="6476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1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7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CREDITS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TOTAL CREDITS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345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VII</a:t>
                      </a:r>
                    </a:p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SEMESTER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DSC - 7 A/B/C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0070C0"/>
                          </a:solidFill>
                        </a:rPr>
                        <a:t>4 DSE - 05 to 08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16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495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sym typeface="+mn-ea"/>
                        </a:rPr>
                        <a:t>VIII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sym typeface="+mn-ea"/>
                        </a:rPr>
                        <a:t>SEMESTER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DSC - 8  A/B/C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4 DSE - 09 to 12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16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40">
                <a:tc grid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 Award of Bachelor degree with Honors</a:t>
                      </a:r>
                    </a:p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(Students securing less than 7.5 CGPA)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 dirty="0"/>
                        <a:t>160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920">
                <a:tc row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00B050"/>
                          </a:solidFill>
                          <a:sym typeface="+mn-ea"/>
                        </a:rPr>
                        <a:t>VII</a:t>
                      </a:r>
                      <a:endParaRPr lang="en-US" sz="2000" b="1">
                        <a:solidFill>
                          <a:srgbClr val="00B050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00B050"/>
                          </a:solidFill>
                          <a:sym typeface="+mn-ea"/>
                        </a:rPr>
                        <a:t>SEMESTER</a:t>
                      </a:r>
                      <a:endParaRPr lang="en-US" sz="2000" b="1">
                        <a:solidFill>
                          <a:srgbClr val="00B05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en-US" sz="2000" b="1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0070C0"/>
                          </a:solidFill>
                        </a:rPr>
                        <a:t>DSC - 7 A/B/C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3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0070C0"/>
                          </a:solidFill>
                          <a:sym typeface="+mn-ea"/>
                        </a:rPr>
                        <a:t>3 DSE - 05 to 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800" b="1">
                          <a:solidFill>
                            <a:srgbClr val="0070C0"/>
                          </a:solidFill>
                        </a:rPr>
                        <a:t>DS Research Methodology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935">
                <a:tc row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sym typeface="+mn-ea"/>
                        </a:rPr>
                        <a:t>VIII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sym typeface="+mn-ea"/>
                        </a:rPr>
                        <a:t>SEMESTER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0070C0"/>
                          </a:solidFill>
                        </a:rPr>
                        <a:t>DSC - 8  A/B/C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7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0070C0"/>
                          </a:solidFill>
                          <a:sym typeface="+mn-ea"/>
                        </a:rPr>
                        <a:t>3 DSE - 08 to 10</a:t>
                      </a:r>
                      <a:endParaRPr lang="en-US" sz="2000" b="1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0070C0"/>
                          </a:solidFill>
                        </a:rPr>
                        <a:t>Research work Dissertation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9600">
                <a:tc grid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Honors with Academic Research in specific Discipline after securing the requisite credits (7.5) on completion of Sem. VIII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 dirty="0"/>
                        <a:t>164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/>
          <p:nvPr>
            <p:custDataLst>
              <p:tags r:id="rId1"/>
            </p:custDataLst>
          </p:nvPr>
        </p:nvGraphicFramePr>
        <p:xfrm>
          <a:off x="95885" y="116840"/>
          <a:ext cx="8971280" cy="6363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9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7205">
                <a:tc gridSpan="4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800"/>
                        <a:t>COURSE ASSESSMENT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84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Maximum </a:t>
                      </a:r>
                    </a:p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</a:rPr>
                        <a:t>For 4 / 3 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70C0"/>
                          </a:solidFill>
                        </a:rPr>
                        <a:t>Passing marks - 40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7030A0"/>
                          </a:solidFill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</a:rPr>
                        <a:t>For 2 / 1 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70C0"/>
                          </a:solidFill>
                        </a:rPr>
                        <a:t>Passing marks - 20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595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CIA: </a:t>
                      </a:r>
                    </a:p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Continuous</a:t>
                      </a:r>
                    </a:p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Internal </a:t>
                      </a:r>
                    </a:p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Assessment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7030A0"/>
                          </a:solidFill>
                        </a:rPr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</a:rPr>
                        <a:t>TWO Test /Quiz</a:t>
                      </a:r>
                    </a:p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</a:rPr>
                        <a:t>&amp; one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70C0"/>
                          </a:solidFill>
                        </a:rPr>
                        <a:t>Test -1 &amp; 2 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  <a:sym typeface="+mn-ea"/>
                        </a:rPr>
                        <a:t>of 20 /10 Marks</a:t>
                      </a:r>
                      <a:endParaRPr lang="en-US" sz="2400" b="1">
                        <a:solidFill>
                          <a:srgbClr val="0070C0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70C0"/>
                          </a:solidFill>
                        </a:rPr>
                        <a:t>Assignment - 10/05 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12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00B050"/>
                          </a:solidFill>
                        </a:rPr>
                        <a:t>Marks Obtained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70C0"/>
                          </a:solidFill>
                        </a:rPr>
                        <a:t>Better of 2 test / Quiz + Assignment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059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ESE: </a:t>
                      </a:r>
                    </a:p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End Semester </a:t>
                      </a:r>
                    </a:p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Examination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7030A0"/>
                          </a:solidFill>
                        </a:rPr>
                        <a:t>70%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>
                          <a:solidFill>
                            <a:srgbClr val="0070C0"/>
                          </a:solidFill>
                        </a:rPr>
                        <a:t>Well defined Question Paper pattern Objective type, Short answer and Descriptive answer type Questions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Passing marks</a:t>
                      </a:r>
                    </a:p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(40%)</a:t>
                      </a:r>
                    </a:p>
                    <a:p>
                      <a:pPr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Consideration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b="1">
                          <a:solidFill>
                            <a:srgbClr val="0070C0"/>
                          </a:solidFill>
                        </a:rPr>
                        <a:t>40 out of 100 and 20 out 50</a:t>
                      </a:r>
                    </a:p>
                    <a:p>
                      <a:pPr>
                        <a:buNone/>
                      </a:pPr>
                      <a:r>
                        <a:rPr lang="en-US" sz="2800" b="1">
                          <a:solidFill>
                            <a:srgbClr val="0070C0"/>
                          </a:solidFill>
                        </a:rPr>
                        <a:t> Cumulative Marks obtained in CIA + ESE</a:t>
                      </a:r>
                      <a:r>
                        <a:rPr lang="en-US" sz="2400" b="1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>
                        <a:buNone/>
                      </a:pPr>
                      <a:endParaRPr lang="en-US" sz="2400" b="1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92*501"/>
  <p:tag name="TABLE_ENDDRAG_RECT" val="14*18*692*50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06*516"/>
  <p:tag name="TABLE_ENDDRAG_RECT" val="7*9*706*5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1708</Words>
  <Application>Microsoft Office PowerPoint</Application>
  <PresentationFormat>On-screen Show (4:3)</PresentationFormat>
  <Paragraphs>697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GOVT. DR. INDRAJEET SINGH COLLEGE AKALTARA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Harsh Verma</cp:lastModifiedBy>
  <cp:revision>108</cp:revision>
  <dcterms:created xsi:type="dcterms:W3CDTF">2024-07-15T05:24:00Z</dcterms:created>
  <dcterms:modified xsi:type="dcterms:W3CDTF">2025-07-31T13:38:30Z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024806424B4E4DF9A04522941FBA44EA_12</vt:lpwstr>
  </property>
  <property fmtid="{D5CDD505-2E9C-101B-9397-08002B2CF9AE}" pid="3" name="KSOProductBuildVer">
    <vt:lpwstr>1033-12.2.0.17153</vt:lpwstr>
  </property>
</Properties>
</file>